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5"/>
    <p:sldMasterId id="2147483672" r:id="rId6"/>
  </p:sldMasterIdLst>
  <p:notesMasterIdLst>
    <p:notesMasterId r:id="rId23"/>
  </p:notesMasterIdLst>
  <p:sldIdLst>
    <p:sldId id="256" r:id="rId7"/>
    <p:sldId id="304" r:id="rId8"/>
    <p:sldId id="261" r:id="rId9"/>
    <p:sldId id="292" r:id="rId10"/>
    <p:sldId id="265" r:id="rId11"/>
    <p:sldId id="305" r:id="rId12"/>
    <p:sldId id="306" r:id="rId13"/>
    <p:sldId id="307" r:id="rId14"/>
    <p:sldId id="308" r:id="rId15"/>
    <p:sldId id="309" r:id="rId16"/>
    <p:sldId id="310" r:id="rId17"/>
    <p:sldId id="311" r:id="rId18"/>
    <p:sldId id="312" r:id="rId19"/>
    <p:sldId id="313" r:id="rId20"/>
    <p:sldId id="314"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08C616-D383-D6F6-AC3A-CFBDAB11368E}" name="Cassandra Hallett" initials="CH" userId="S::chall@ctf-fce.ca::9a2ed6f8-d47b-4afe-9ebb-41d1b335fd3c" providerId="AD"/>
  <p188:author id="{AB612FC8-C486-3A5E-A0F7-57FD411553D9}" name="Andrew King" initials="AK" userId="S::aking@ctf-fce.ca::6fa9ed25-454e-4a84-aa19-2ab7f53c86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00548-C72B-CED8-DA1D-C3AE610EDD49}" v="64" dt="2023-03-23T15:29:50.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7566B-9DA3-4A65-A476-504AF3021734}" type="datetimeFigureOut">
              <a:rPr lang="en-CA" smtClean="0"/>
              <a:t>2023-04-03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89AD7-0CA7-4B70-93BC-AE79E71FB875}" type="slidenum">
              <a:rPr lang="en-CA" smtClean="0"/>
              <a:t>‹#›</a:t>
            </a:fld>
            <a:endParaRPr lang="en-CA"/>
          </a:p>
        </p:txBody>
      </p:sp>
    </p:spTree>
    <p:extLst>
      <p:ext uri="{BB962C8B-B14F-4D97-AF65-F5344CB8AC3E}">
        <p14:creationId xmlns:p14="http://schemas.microsoft.com/office/powerpoint/2010/main" val="181730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Acknowledge the lands we are on … </a:t>
            </a:r>
          </a:p>
        </p:txBody>
      </p:sp>
      <p:sp>
        <p:nvSpPr>
          <p:cNvPr id="4" name="Slide Number Placeholder 3"/>
          <p:cNvSpPr>
            <a:spLocks noGrp="1"/>
          </p:cNvSpPr>
          <p:nvPr>
            <p:ph type="sldNum" sz="quarter" idx="5"/>
          </p:nvPr>
        </p:nvSpPr>
        <p:spPr/>
        <p:txBody>
          <a:bodyPr/>
          <a:lstStyle/>
          <a:p>
            <a:fld id="{ADB89AD7-0CA7-4B70-93BC-AE79E71FB875}" type="slidenum">
              <a:rPr lang="en-CA" smtClean="0"/>
              <a:t>1</a:t>
            </a:fld>
            <a:endParaRPr lang="en-CA"/>
          </a:p>
        </p:txBody>
      </p:sp>
    </p:spTree>
    <p:extLst>
      <p:ext uri="{BB962C8B-B14F-4D97-AF65-F5344CB8AC3E}">
        <p14:creationId xmlns:p14="http://schemas.microsoft.com/office/powerpoint/2010/main" val="58818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B89AD7-0CA7-4B70-93BC-AE79E71FB875}" type="slidenum">
              <a:rPr lang="en-CA" smtClean="0"/>
              <a:t>6</a:t>
            </a:fld>
            <a:endParaRPr lang="en-CA"/>
          </a:p>
        </p:txBody>
      </p:sp>
    </p:spTree>
    <p:extLst>
      <p:ext uri="{BB962C8B-B14F-4D97-AF65-F5344CB8AC3E}">
        <p14:creationId xmlns:p14="http://schemas.microsoft.com/office/powerpoint/2010/main" val="360442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Acknowledge the lands we are on … </a:t>
            </a:r>
          </a:p>
        </p:txBody>
      </p:sp>
      <p:sp>
        <p:nvSpPr>
          <p:cNvPr id="4" name="Slide Number Placeholder 3"/>
          <p:cNvSpPr>
            <a:spLocks noGrp="1"/>
          </p:cNvSpPr>
          <p:nvPr>
            <p:ph type="sldNum" sz="quarter" idx="5"/>
          </p:nvPr>
        </p:nvSpPr>
        <p:spPr/>
        <p:txBody>
          <a:bodyPr/>
          <a:lstStyle/>
          <a:p>
            <a:fld id="{ADB89AD7-0CA7-4B70-93BC-AE79E71FB875}" type="slidenum">
              <a:rPr lang="en-CA" smtClean="0"/>
              <a:t>16</a:t>
            </a:fld>
            <a:endParaRPr lang="en-CA"/>
          </a:p>
        </p:txBody>
      </p:sp>
    </p:spTree>
    <p:extLst>
      <p:ext uri="{BB962C8B-B14F-4D97-AF65-F5344CB8AC3E}">
        <p14:creationId xmlns:p14="http://schemas.microsoft.com/office/powerpoint/2010/main" val="133388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4/3/2023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48937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4/3/2023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0887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4/3/2023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9845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6CBDE-DAB2-41A1-A185-1741B93113EB}" type="datetimeFigureOut">
              <a:rPr lang="en-CA" smtClean="0"/>
              <a:t>2023-04-03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310455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CBDE-DAB2-41A1-A185-1741B93113EB}" type="datetimeFigureOut">
              <a:rPr lang="en-CA" smtClean="0"/>
              <a:t>2023-04-03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361084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46CBDE-DAB2-41A1-A185-1741B93113EB}" type="datetimeFigureOut">
              <a:rPr lang="en-CA" smtClean="0"/>
              <a:t>2023-04-03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4020556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46CBDE-DAB2-41A1-A185-1741B93113EB}" type="datetimeFigureOut">
              <a:rPr lang="en-CA" smtClean="0"/>
              <a:t>2023-04-03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27609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46CBDE-DAB2-41A1-A185-1741B93113EB}" type="datetimeFigureOut">
              <a:rPr lang="en-CA" smtClean="0"/>
              <a:t>2023-04-03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3481677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46CBDE-DAB2-41A1-A185-1741B93113EB}" type="datetimeFigureOut">
              <a:rPr lang="en-CA" smtClean="0"/>
              <a:t>2023-04-03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1071803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6CBDE-DAB2-41A1-A185-1741B93113EB}" type="datetimeFigureOut">
              <a:rPr lang="en-CA" smtClean="0"/>
              <a:t>2023-04-03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387389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6CBDE-DAB2-41A1-A185-1741B93113EB}" type="datetimeFigureOut">
              <a:rPr lang="en-CA" smtClean="0"/>
              <a:t>2023-04-03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8250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4/3/2023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16379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46CBDE-DAB2-41A1-A185-1741B93113EB}" type="datetimeFigureOut">
              <a:rPr lang="en-CA" smtClean="0"/>
              <a:t>2023-04-03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104207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CBDE-DAB2-41A1-A185-1741B93113EB}" type="datetimeFigureOut">
              <a:rPr lang="en-CA" smtClean="0"/>
              <a:t>2023-04-03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140212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46CBDE-DAB2-41A1-A185-1741B93113EB}" type="datetimeFigureOut">
              <a:rPr lang="en-CA" smtClean="0"/>
              <a:t>2023-04-03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FFFA3-9B5D-4F02-9226-1FE889E15C83}" type="slidenum">
              <a:rPr lang="en-CA" smtClean="0"/>
              <a:t>‹#›</a:t>
            </a:fld>
            <a:endParaRPr lang="en-CA"/>
          </a:p>
        </p:txBody>
      </p:sp>
    </p:spTree>
    <p:extLst>
      <p:ext uri="{BB962C8B-B14F-4D97-AF65-F5344CB8AC3E}">
        <p14:creationId xmlns:p14="http://schemas.microsoft.com/office/powerpoint/2010/main" val="107992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4/3/2023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0483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4/3/2023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6833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4/3/2023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5723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4/3/2023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6656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4/3/2023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1333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4/3/2023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0838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4/3/2023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0867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4/3/2023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9920062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6CBDE-DAB2-41A1-A185-1741B93113EB}" type="datetimeFigureOut">
              <a:rPr lang="en-CA" smtClean="0"/>
              <a:t>2023-04-03</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FFFA3-9B5D-4F02-9226-1FE889E15C83}" type="slidenum">
              <a:rPr lang="en-CA" smtClean="0"/>
              <a:t>‹#›</a:t>
            </a:fld>
            <a:endParaRPr lang="en-CA"/>
          </a:p>
        </p:txBody>
      </p:sp>
    </p:spTree>
    <p:extLst>
      <p:ext uri="{BB962C8B-B14F-4D97-AF65-F5344CB8AC3E}">
        <p14:creationId xmlns:p14="http://schemas.microsoft.com/office/powerpoint/2010/main" val="1705613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Rectangle 23">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5">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9">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AEAFBB9-D779-9A7F-CD24-DFB502E765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5912364" y="3152938"/>
            <a:ext cx="5919373" cy="785091"/>
          </a:xfrm>
        </p:spPr>
        <p:txBody>
          <a:bodyPr vert="horz" lIns="91440" tIns="45720" rIns="91440" bIns="45720" rtlCol="0" anchor="b">
            <a:normAutofit fontScale="90000"/>
          </a:bodyPr>
          <a:lstStyle/>
          <a:p>
            <a:pPr>
              <a:lnSpc>
                <a:spcPct val="90000"/>
              </a:lnSpc>
            </a:pPr>
            <a:r>
              <a:rPr lang="en-US" sz="1600" b="1" i="1" dirty="0">
                <a:latin typeface="Circular Std Medium" panose="020B0604020101010102" pitchFamily="34" charset="0"/>
                <a:cs typeface="Circular Std Medium" panose="020B0604020101010102" pitchFamily="34" charset="0"/>
              </a:rPr>
              <a:t>Board of Directors’ Meeting, April 4-5, 2023</a:t>
            </a:r>
            <a:br>
              <a:rPr lang="en-US" sz="2800" b="1" kern="1200" dirty="0">
                <a:latin typeface="Circular Std Black" panose="020B0A04020101010102" pitchFamily="34" charset="0"/>
                <a:cs typeface="Circular Std Black" panose="020B0A04020101010102" pitchFamily="34" charset="0"/>
              </a:rPr>
            </a:br>
            <a:r>
              <a:rPr lang="en-US" sz="2800" b="1" kern="1200" dirty="0">
                <a:latin typeface="Circular Std Black" panose="020B0A04020101010102" pitchFamily="34" charset="0"/>
                <a:cs typeface="Circular Std Black" panose="020B0A04020101010102" pitchFamily="34" charset="0"/>
              </a:rPr>
              <a:t>Abacus Polling Highlights Overview</a:t>
            </a:r>
            <a:br>
              <a:rPr lang="en-US" sz="2800" b="1" kern="1200" dirty="0">
                <a:latin typeface="Circular Std Black" panose="020B0A04020101010102" pitchFamily="34" charset="0"/>
                <a:cs typeface="Circular Std Black" panose="020B0A04020101010102" pitchFamily="34" charset="0"/>
              </a:rPr>
            </a:br>
            <a:r>
              <a:rPr lang="en-US" sz="1300" kern="1200" dirty="0">
                <a:latin typeface="Circular std"/>
                <a:cs typeface="Circular Std Black" panose="020B0A04020101010102" pitchFamily="34" charset="0"/>
              </a:rPr>
              <a:t>Mark Garcia, Government Relations and Advocacy Coordinator </a:t>
            </a:r>
            <a:br>
              <a:rPr lang="en-US" sz="2800" b="1" kern="1200" dirty="0">
                <a:latin typeface="Circular std"/>
                <a:cs typeface="Circular Std Black" panose="020B0A04020101010102" pitchFamily="34" charset="0"/>
              </a:rPr>
            </a:br>
            <a:endParaRPr lang="en-US" sz="1800" b="1" kern="1200" dirty="0">
              <a:solidFill>
                <a:schemeClr val="tx1">
                  <a:lumMod val="75000"/>
                  <a:lumOff val="25000"/>
                </a:schemeClr>
              </a:solidFill>
              <a:latin typeface="Circular std"/>
              <a:cs typeface="Circular Std Black" panose="020B0A04020101010102" pitchFamily="34" charset="0"/>
            </a:endParaRPr>
          </a:p>
        </p:txBody>
      </p:sp>
      <p:pic>
        <p:nvPicPr>
          <p:cNvPr id="3" name="Picture 2" descr="Icon&#10;&#10;Description automatically generated">
            <a:extLst>
              <a:ext uri="{FF2B5EF4-FFF2-40B4-BE49-F238E27FC236}">
                <a16:creationId xmlns:a16="http://schemas.microsoft.com/office/drawing/2014/main" id="{222BDD26-D7E4-3627-8DD0-DD590B4AC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9098" y="5719047"/>
            <a:ext cx="822639" cy="918834"/>
          </a:xfrm>
          <a:prstGeom prst="rect">
            <a:avLst/>
          </a:prstGeom>
        </p:spPr>
      </p:pic>
    </p:spTree>
    <p:extLst>
      <p:ext uri="{BB962C8B-B14F-4D97-AF65-F5344CB8AC3E}">
        <p14:creationId xmlns:p14="http://schemas.microsoft.com/office/powerpoint/2010/main" val="410534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803422" y="488195"/>
            <a:ext cx="7060836" cy="2197910"/>
          </a:xfrm>
        </p:spPr>
        <p:txBody>
          <a:bodyPr vert="horz" lIns="91440" tIns="45720" rIns="91440" bIns="45720" rtlCol="0" anchor="t">
            <a:normAutofit/>
          </a:bodyPr>
          <a:lstStyle/>
          <a:p>
            <a:pPr>
              <a:lnSpc>
                <a:spcPct val="90000"/>
              </a:lnSpc>
            </a:pPr>
            <a:r>
              <a:rPr lang="en-US" sz="3200" b="1" dirty="0">
                <a:latin typeface="Circular Std Medium" panose="020B0604020101010102" pitchFamily="34" charset="0"/>
                <a:cs typeface="Circular Std Medium" panose="020B0604020101010102" pitchFamily="34" charset="0"/>
              </a:rPr>
              <a:t>Are teachers’ unions important? (Cont’d)</a:t>
            </a:r>
          </a:p>
        </p:txBody>
      </p:sp>
      <p:pic>
        <p:nvPicPr>
          <p:cNvPr id="4" name="Picture 3" descr="A black rectangle with a black background&#10;&#10;Description automatically generated with low confidence">
            <a:extLst>
              <a:ext uri="{FF2B5EF4-FFF2-40B4-BE49-F238E27FC236}">
                <a16:creationId xmlns:a16="http://schemas.microsoft.com/office/drawing/2014/main" id="{8B158D16-A970-778E-2CD2-ECB38A93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998" y="5530134"/>
            <a:ext cx="842354" cy="940488"/>
          </a:xfrm>
          <a:prstGeom prst="rect">
            <a:avLst/>
          </a:prstGeom>
        </p:spPr>
      </p:pic>
      <p:sp>
        <p:nvSpPr>
          <p:cNvPr id="6" name="Subtitle 5">
            <a:extLst>
              <a:ext uri="{FF2B5EF4-FFF2-40B4-BE49-F238E27FC236}">
                <a16:creationId xmlns:a16="http://schemas.microsoft.com/office/drawing/2014/main" id="{F90E4B49-2709-9F7E-D263-49570CB04485}"/>
              </a:ext>
            </a:extLst>
          </p:cNvPr>
          <p:cNvSpPr>
            <a:spLocks noGrp="1"/>
          </p:cNvSpPr>
          <p:nvPr>
            <p:ph type="subTitle" idx="1"/>
          </p:nvPr>
        </p:nvSpPr>
        <p:spPr>
          <a:xfrm>
            <a:off x="3803422" y="5403933"/>
            <a:ext cx="7528607" cy="1179895"/>
          </a:xfrm>
        </p:spPr>
        <p:txBody>
          <a:bodyPr/>
          <a:lstStyle/>
          <a:p>
            <a:r>
              <a:rPr lang="en-US" sz="2000" dirty="0">
                <a:solidFill>
                  <a:schemeClr val="tx1"/>
                </a:solidFill>
                <a:latin typeface="CircularXX" panose="020B0504010101010104" pitchFamily="34" charset="0"/>
                <a:cs typeface="CircularXX" panose="020B0504010101010104" pitchFamily="34" charset="0"/>
              </a:rPr>
              <a:t>Only 36% of Canadians think the education system would be worse off with no teachers’ unions. And 23% thinks it would be better off without teachers’ unions. </a:t>
            </a:r>
          </a:p>
        </p:txBody>
      </p:sp>
      <p:pic>
        <p:nvPicPr>
          <p:cNvPr id="3" name="Picture 2">
            <a:extLst>
              <a:ext uri="{FF2B5EF4-FFF2-40B4-BE49-F238E27FC236}">
                <a16:creationId xmlns:a16="http://schemas.microsoft.com/office/drawing/2014/main" id="{1C01D8B3-7D8A-0401-05E6-36DB1AD32284}"/>
              </a:ext>
            </a:extLst>
          </p:cNvPr>
          <p:cNvPicPr>
            <a:picLocks noChangeAspect="1"/>
          </p:cNvPicPr>
          <p:nvPr/>
        </p:nvPicPr>
        <p:blipFill>
          <a:blip r:embed="rId4"/>
          <a:stretch>
            <a:fillRect/>
          </a:stretch>
        </p:blipFill>
        <p:spPr>
          <a:xfrm>
            <a:off x="3803422" y="1504105"/>
            <a:ext cx="5057775" cy="3848100"/>
          </a:xfrm>
          <a:prstGeom prst="rect">
            <a:avLst/>
          </a:prstGeom>
        </p:spPr>
      </p:pic>
    </p:spTree>
    <p:extLst>
      <p:ext uri="{BB962C8B-B14F-4D97-AF65-F5344CB8AC3E}">
        <p14:creationId xmlns:p14="http://schemas.microsoft.com/office/powerpoint/2010/main" val="2489092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496042" y="328225"/>
            <a:ext cx="7269346" cy="688205"/>
          </a:xfrm>
        </p:spPr>
        <p:txBody>
          <a:bodyPr vert="horz" lIns="91440" tIns="45720" rIns="91440" bIns="45720" rtlCol="0">
            <a:normAutofit fontScale="90000"/>
          </a:bodyPr>
          <a:lstStyle/>
          <a:p>
            <a:pPr>
              <a:lnSpc>
                <a:spcPct val="90000"/>
              </a:lnSpc>
            </a:pPr>
            <a:r>
              <a:rPr lang="en-US" sz="3200" b="1" kern="1200" dirty="0">
                <a:latin typeface="Circular Std Medium" panose="020B0604020101010102" pitchFamily="34" charset="0"/>
                <a:cs typeface="Circular Std Medium" panose="020B0604020101010102" pitchFamily="34" charset="0"/>
              </a:rPr>
              <a:t>Should teachers’ unions play a role in negotiating the following? </a:t>
            </a: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1"/>
          </p:nvPr>
        </p:nvSpPr>
        <p:spPr>
          <a:xfrm>
            <a:off x="422700" y="4728775"/>
            <a:ext cx="8160686" cy="1996484"/>
          </a:xfrm>
        </p:spPr>
        <p:txBody>
          <a:bodyPr vert="horz" lIns="91440" tIns="45720" rIns="91440" bIns="45720" rtlCol="0" anchor="t">
            <a:noAutofit/>
          </a:bodyPr>
          <a:lstStyle/>
          <a:p>
            <a:pPr algn="just">
              <a:lnSpc>
                <a:spcPct val="100000"/>
              </a:lnSpc>
            </a:pPr>
            <a:r>
              <a:rPr lang="en-US" dirty="0">
                <a:latin typeface="CircularXX" panose="020B0504010101010104" pitchFamily="34" charset="0"/>
                <a:cs typeface="CircularXX" panose="020B0504010101010104" pitchFamily="34" charset="0"/>
              </a:rPr>
              <a:t>Canadians want us to focus on teacher </a:t>
            </a:r>
            <a:r>
              <a:rPr lang="en-US" dirty="0" err="1">
                <a:latin typeface="CircularXX" panose="020B0504010101010104" pitchFamily="34" charset="0"/>
                <a:cs typeface="CircularXX" panose="020B0504010101010104" pitchFamily="34" charset="0"/>
              </a:rPr>
              <a:t>labour</a:t>
            </a:r>
            <a:r>
              <a:rPr lang="en-US" dirty="0">
                <a:latin typeface="CircularXX" panose="020B0504010101010104" pitchFamily="34" charset="0"/>
                <a:cs typeface="CircularXX" panose="020B0504010101010104" pitchFamily="34" charset="0"/>
              </a:rPr>
              <a:t> rights and less on curriculum and social supports. These findings coupled with the fact that these issues are important to Canadians make the case for the National Advisory Council on Publicly Funded Public Education. </a:t>
            </a:r>
            <a:endParaRPr lang="en-US" sz="1800" dirty="0"/>
          </a:p>
        </p:txBody>
      </p:sp>
      <p:pic>
        <p:nvPicPr>
          <p:cNvPr id="8" name="Picture 7" descr="A black rectangle with a black background&#10;&#10;Description automatically generated with low confidence">
            <a:extLst>
              <a:ext uri="{FF2B5EF4-FFF2-40B4-BE49-F238E27FC236}">
                <a16:creationId xmlns:a16="http://schemas.microsoft.com/office/drawing/2014/main" id="{956574DB-97EA-998B-BFFD-235A45DE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46" y="5546037"/>
            <a:ext cx="842354" cy="940488"/>
          </a:xfrm>
          <a:prstGeom prst="rect">
            <a:avLst/>
          </a:prstGeom>
        </p:spPr>
      </p:pic>
      <p:pic>
        <p:nvPicPr>
          <p:cNvPr id="4" name="Picture 5" descr="Graphical user interface, table&#10;&#10;Description automatically generated">
            <a:extLst>
              <a:ext uri="{FF2B5EF4-FFF2-40B4-BE49-F238E27FC236}">
                <a16:creationId xmlns:a16="http://schemas.microsoft.com/office/drawing/2014/main" id="{3348E766-D1D3-B87B-F9D7-E8CE26FA00FD}"/>
              </a:ext>
            </a:extLst>
          </p:cNvPr>
          <p:cNvPicPr>
            <a:picLocks noChangeAspect="1"/>
          </p:cNvPicPr>
          <p:nvPr/>
        </p:nvPicPr>
        <p:blipFill>
          <a:blip r:embed="rId4"/>
          <a:stretch>
            <a:fillRect/>
          </a:stretch>
        </p:blipFill>
        <p:spPr>
          <a:xfrm>
            <a:off x="492579" y="1298716"/>
            <a:ext cx="8090807" cy="3185602"/>
          </a:xfrm>
          <a:prstGeom prst="rect">
            <a:avLst/>
          </a:prstGeom>
        </p:spPr>
      </p:pic>
    </p:spTree>
    <p:extLst>
      <p:ext uri="{BB962C8B-B14F-4D97-AF65-F5344CB8AC3E}">
        <p14:creationId xmlns:p14="http://schemas.microsoft.com/office/powerpoint/2010/main" val="122032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ircle&#10;&#10;Description automatically generated with low confidence">
            <a:extLst>
              <a:ext uri="{FF2B5EF4-FFF2-40B4-BE49-F238E27FC236}">
                <a16:creationId xmlns:a16="http://schemas.microsoft.com/office/drawing/2014/main" id="{E2C8D5A3-0261-2253-566A-62F185DEA0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1" cy="6857990"/>
          </a:xfrm>
          <a:prstGeom prst="rect">
            <a:avLst/>
          </a:prstGeom>
          <a:solidFill>
            <a:srgbClr val="8F9093"/>
          </a:solidFill>
        </p:spPr>
      </p:pic>
      <p:sp>
        <p:nvSpPr>
          <p:cNvPr id="2" name="Title 1">
            <a:extLst>
              <a:ext uri="{FF2B5EF4-FFF2-40B4-BE49-F238E27FC236}">
                <a16:creationId xmlns:a16="http://schemas.microsoft.com/office/drawing/2014/main" id="{C4C37C85-148D-444B-083F-7D0E9C18FC92}"/>
              </a:ext>
            </a:extLst>
          </p:cNvPr>
          <p:cNvSpPr>
            <a:spLocks noGrp="1"/>
          </p:cNvSpPr>
          <p:nvPr>
            <p:ph type="ctrTitle" idx="4294967295"/>
          </p:nvPr>
        </p:nvSpPr>
        <p:spPr>
          <a:xfrm>
            <a:off x="527569" y="1611086"/>
            <a:ext cx="8736174" cy="694792"/>
          </a:xfrm>
        </p:spPr>
        <p:txBody>
          <a:bodyPr vert="horz" lIns="91440" tIns="45720" rIns="91440" bIns="45720" rtlCol="0">
            <a:noAutofit/>
          </a:bodyPr>
          <a:lstStyle/>
          <a:p>
            <a:pPr>
              <a:lnSpc>
                <a:spcPct val="90000"/>
              </a:lnSpc>
            </a:pPr>
            <a:r>
              <a:rPr lang="en-US" sz="3200" b="1" kern="1200" dirty="0">
                <a:latin typeface="Circular Std Medium" panose="020B0604020101010102" pitchFamily="34" charset="0"/>
                <a:cs typeface="Circular Std Medium" panose="020B0604020101010102" pitchFamily="34" charset="0"/>
              </a:rPr>
              <a:t>Do you agree or disagree with the following statements about unions in general? </a:t>
            </a:r>
            <a:br>
              <a:rPr lang="en-US" sz="3200" b="1" kern="1200" dirty="0">
                <a:latin typeface="Circular Std Medium" panose="020B0604020101010102" pitchFamily="34" charset="0"/>
                <a:cs typeface="Circular Std Medium" panose="020B0604020101010102" pitchFamily="34" charset="0"/>
              </a:rPr>
            </a:br>
            <a:br>
              <a:rPr lang="en-US" sz="3200" b="1" kern="1200" dirty="0">
                <a:latin typeface="Circular Std Medium" panose="020B0604020101010102" pitchFamily="34" charset="0"/>
                <a:cs typeface="Circular Std Medium" panose="020B0604020101010102" pitchFamily="34" charset="0"/>
              </a:rPr>
            </a:br>
            <a:br>
              <a:rPr lang="en-US" sz="3200" b="1" kern="1200" dirty="0">
                <a:latin typeface="Circular Std Medium" panose="020B0604020101010102" pitchFamily="34" charset="0"/>
                <a:cs typeface="Circular Std Medium" panose="020B0604020101010102" pitchFamily="34" charset="0"/>
              </a:rPr>
            </a:br>
            <a:br>
              <a:rPr lang="en-US" sz="3200" b="1" kern="1200" dirty="0">
                <a:latin typeface="Circular Std Medium" panose="020B0604020101010102" pitchFamily="34" charset="0"/>
                <a:cs typeface="Circular Std Medium" panose="020B0604020101010102" pitchFamily="34" charset="0"/>
              </a:rPr>
            </a:br>
            <a:endParaRPr lang="en-US" sz="3200" b="1" kern="1200" dirty="0">
              <a:latin typeface="Circular Std Medium" panose="020B0604020101010102" pitchFamily="34" charset="0"/>
              <a:cs typeface="Circular Std Medium" panose="020B0604020101010102" pitchFamily="34" charset="0"/>
            </a:endParaRP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4294967295"/>
          </p:nvPr>
        </p:nvSpPr>
        <p:spPr>
          <a:xfrm>
            <a:off x="527569" y="4419600"/>
            <a:ext cx="8108268" cy="3435279"/>
          </a:xfrm>
        </p:spPr>
        <p:txBody>
          <a:bodyPr vert="horz" lIns="91440" tIns="45720" rIns="91440" bIns="45720" rtlCol="0">
            <a:normAutofit/>
          </a:bodyPr>
          <a:lstStyle/>
          <a:p>
            <a:pPr marL="0" indent="0">
              <a:lnSpc>
                <a:spcPct val="100000"/>
              </a:lnSpc>
              <a:buClrTx/>
              <a:buNone/>
            </a:pPr>
            <a:r>
              <a:rPr lang="en-US" sz="1800" dirty="0">
                <a:latin typeface="CircularXX" panose="020B0504010101010104" pitchFamily="34" charset="0"/>
                <a:cs typeface="CircularXX" panose="020B0504010101010104" pitchFamily="34" charset="0"/>
              </a:rPr>
              <a:t>Nearly 60% of Canadians support teachers and their unions taking strike action. </a:t>
            </a: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r>
              <a:rPr lang="en-US" sz="400" dirty="0">
                <a:latin typeface="CircularXX" panose="020B0504010101010104" pitchFamily="34" charset="0"/>
                <a:cs typeface="CircularXX" panose="020B0504010101010104" pitchFamily="34" charset="0"/>
              </a:rPr>
              <a:t> </a:t>
            </a:r>
          </a:p>
        </p:txBody>
      </p:sp>
      <p:pic>
        <p:nvPicPr>
          <p:cNvPr id="5" name="Picture 4">
            <a:extLst>
              <a:ext uri="{FF2B5EF4-FFF2-40B4-BE49-F238E27FC236}">
                <a16:creationId xmlns:a16="http://schemas.microsoft.com/office/drawing/2014/main" id="{7BABDE92-B402-03B5-219F-B75CE2AA7889}"/>
              </a:ext>
            </a:extLst>
          </p:cNvPr>
          <p:cNvPicPr>
            <a:picLocks noChangeAspect="1"/>
          </p:cNvPicPr>
          <p:nvPr/>
        </p:nvPicPr>
        <p:blipFill>
          <a:blip r:embed="rId3"/>
          <a:stretch>
            <a:fillRect/>
          </a:stretch>
        </p:blipFill>
        <p:spPr>
          <a:xfrm>
            <a:off x="527569" y="2043033"/>
            <a:ext cx="8108268" cy="2180623"/>
          </a:xfrm>
          <a:prstGeom prst="rect">
            <a:avLst/>
          </a:prstGeom>
        </p:spPr>
      </p:pic>
    </p:spTree>
    <p:extLst>
      <p:ext uri="{BB962C8B-B14F-4D97-AF65-F5344CB8AC3E}">
        <p14:creationId xmlns:p14="http://schemas.microsoft.com/office/powerpoint/2010/main" val="335301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607478" y="139852"/>
            <a:ext cx="7920493" cy="818091"/>
          </a:xfrm>
        </p:spPr>
        <p:txBody>
          <a:bodyPr vert="horz" lIns="91440" tIns="45720" rIns="91440" bIns="45720" rtlCol="0" anchor="t">
            <a:noAutofit/>
          </a:bodyPr>
          <a:lstStyle/>
          <a:p>
            <a:pPr>
              <a:lnSpc>
                <a:spcPct val="90000"/>
              </a:lnSpc>
            </a:pPr>
            <a:r>
              <a:rPr lang="en-US" sz="2400" b="1" dirty="0">
                <a:latin typeface="Circular Std Medium" panose="020B0604020101010102" pitchFamily="34" charset="0"/>
                <a:cs typeface="Circular Std Medium" panose="020B0604020101010102" pitchFamily="34" charset="0"/>
              </a:rPr>
              <a:t>Who did you support last time your provincial/territorial government was in negotiations with teachers’ unions?  </a:t>
            </a:r>
          </a:p>
        </p:txBody>
      </p:sp>
      <p:pic>
        <p:nvPicPr>
          <p:cNvPr id="4" name="Picture 3" descr="A black rectangle with a black background&#10;&#10;Description automatically generated with low confidence">
            <a:extLst>
              <a:ext uri="{FF2B5EF4-FFF2-40B4-BE49-F238E27FC236}">
                <a16:creationId xmlns:a16="http://schemas.microsoft.com/office/drawing/2014/main" id="{8B158D16-A970-778E-2CD2-ECB38A93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998" y="5530134"/>
            <a:ext cx="842354" cy="940488"/>
          </a:xfrm>
          <a:prstGeom prst="rect">
            <a:avLst/>
          </a:prstGeom>
        </p:spPr>
      </p:pic>
      <p:sp>
        <p:nvSpPr>
          <p:cNvPr id="6" name="Subtitle 5">
            <a:extLst>
              <a:ext uri="{FF2B5EF4-FFF2-40B4-BE49-F238E27FC236}">
                <a16:creationId xmlns:a16="http://schemas.microsoft.com/office/drawing/2014/main" id="{F90E4B49-2709-9F7E-D263-49570CB04485}"/>
              </a:ext>
            </a:extLst>
          </p:cNvPr>
          <p:cNvSpPr>
            <a:spLocks noGrp="1"/>
          </p:cNvSpPr>
          <p:nvPr>
            <p:ph type="subTitle" idx="1"/>
          </p:nvPr>
        </p:nvSpPr>
        <p:spPr>
          <a:xfrm>
            <a:off x="3803422" y="5029391"/>
            <a:ext cx="7528607" cy="1567352"/>
          </a:xfrm>
        </p:spPr>
        <p:txBody>
          <a:bodyPr/>
          <a:lstStyle/>
          <a:p>
            <a:r>
              <a:rPr lang="en-US" sz="2000" dirty="0">
                <a:solidFill>
                  <a:schemeClr val="tx1"/>
                </a:solidFill>
                <a:latin typeface="Circular std"/>
              </a:rPr>
              <a:t>without teachers’ unions. </a:t>
            </a:r>
          </a:p>
        </p:txBody>
      </p:sp>
      <p:pic>
        <p:nvPicPr>
          <p:cNvPr id="5" name="Picture 4">
            <a:extLst>
              <a:ext uri="{FF2B5EF4-FFF2-40B4-BE49-F238E27FC236}">
                <a16:creationId xmlns:a16="http://schemas.microsoft.com/office/drawing/2014/main" id="{16046BF5-CDD5-6A94-70F8-2094EAF5C67D}"/>
              </a:ext>
            </a:extLst>
          </p:cNvPr>
          <p:cNvPicPr>
            <a:picLocks noChangeAspect="1"/>
          </p:cNvPicPr>
          <p:nvPr/>
        </p:nvPicPr>
        <p:blipFill>
          <a:blip r:embed="rId4"/>
          <a:stretch>
            <a:fillRect/>
          </a:stretch>
        </p:blipFill>
        <p:spPr>
          <a:xfrm>
            <a:off x="3803422" y="1278396"/>
            <a:ext cx="5743565" cy="5150293"/>
          </a:xfrm>
          <a:prstGeom prst="rect">
            <a:avLst/>
          </a:prstGeom>
        </p:spPr>
      </p:pic>
      <p:sp>
        <p:nvSpPr>
          <p:cNvPr id="7" name="TextBox 6">
            <a:extLst>
              <a:ext uri="{FF2B5EF4-FFF2-40B4-BE49-F238E27FC236}">
                <a16:creationId xmlns:a16="http://schemas.microsoft.com/office/drawing/2014/main" id="{36D170FF-9DE5-8CDF-AABE-66F520036B18}"/>
              </a:ext>
            </a:extLst>
          </p:cNvPr>
          <p:cNvSpPr txBox="1"/>
          <p:nvPr/>
        </p:nvSpPr>
        <p:spPr>
          <a:xfrm>
            <a:off x="9590530" y="1652939"/>
            <a:ext cx="2155372" cy="3785652"/>
          </a:xfrm>
          <a:prstGeom prst="rect">
            <a:avLst/>
          </a:prstGeom>
          <a:noFill/>
        </p:spPr>
        <p:txBody>
          <a:bodyPr wrap="square" rtlCol="0">
            <a:spAutoFit/>
          </a:bodyPr>
          <a:lstStyle/>
          <a:p>
            <a:r>
              <a:rPr lang="en-US" sz="2000" dirty="0">
                <a:latin typeface="CircularXX" panose="020B0504010101010104" pitchFamily="34" charset="0"/>
                <a:cs typeface="CircularXX" panose="020B0504010101010104" pitchFamily="34" charset="0"/>
              </a:rPr>
              <a:t>There is a gender imbalance when looking at this data, perhaps women feel less inclined to have a position or this is potential for us to grow support amongst women during negotiations. </a:t>
            </a:r>
          </a:p>
        </p:txBody>
      </p:sp>
    </p:spTree>
    <p:extLst>
      <p:ext uri="{BB962C8B-B14F-4D97-AF65-F5344CB8AC3E}">
        <p14:creationId xmlns:p14="http://schemas.microsoft.com/office/powerpoint/2010/main" val="358884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40401" y="89097"/>
            <a:ext cx="7798871" cy="662375"/>
          </a:xfrm>
        </p:spPr>
        <p:txBody>
          <a:bodyPr vert="horz" lIns="91440" tIns="45720" rIns="91440" bIns="45720" rtlCol="0">
            <a:noAutofit/>
          </a:bodyPr>
          <a:lstStyle/>
          <a:p>
            <a:pPr>
              <a:lnSpc>
                <a:spcPct val="90000"/>
              </a:lnSpc>
            </a:pPr>
            <a:r>
              <a:rPr lang="en-US" sz="2000" b="1" kern="1200" dirty="0">
                <a:latin typeface="Circular Std Medium"/>
                <a:cs typeface="Circular Std Medium" panose="020B0604020101010102" pitchFamily="34" charset="0"/>
              </a:rPr>
              <a:t>The following are some ways the federal government can play a role in public education in Canada. For each, would you…</a:t>
            </a: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1"/>
          </p:nvPr>
        </p:nvSpPr>
        <p:spPr>
          <a:xfrm>
            <a:off x="416600" y="5681985"/>
            <a:ext cx="7721053" cy="1175657"/>
          </a:xfrm>
        </p:spPr>
        <p:txBody>
          <a:bodyPr vert="horz" lIns="91440" tIns="45720" rIns="91440" bIns="45720" rtlCol="0" anchor="t">
            <a:normAutofit/>
          </a:bodyPr>
          <a:lstStyle/>
          <a:p>
            <a:pPr>
              <a:lnSpc>
                <a:spcPct val="100000"/>
              </a:lnSpc>
            </a:pPr>
            <a:endParaRPr lang="en-US" sz="2400" dirty="0">
              <a:latin typeface="CircularXX" panose="020B0504010101010104" pitchFamily="34" charset="0"/>
              <a:cs typeface="CircularXX" panose="020B0504010101010104" pitchFamily="34" charset="0"/>
            </a:endParaRPr>
          </a:p>
        </p:txBody>
      </p:sp>
      <p:pic>
        <p:nvPicPr>
          <p:cNvPr id="8" name="Picture 7" descr="A black rectangle with a black background&#10;&#10;Description automatically generated with low confidence">
            <a:extLst>
              <a:ext uri="{FF2B5EF4-FFF2-40B4-BE49-F238E27FC236}">
                <a16:creationId xmlns:a16="http://schemas.microsoft.com/office/drawing/2014/main" id="{956574DB-97EA-998B-BFFD-235A45DE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46" y="5546037"/>
            <a:ext cx="842354" cy="940488"/>
          </a:xfrm>
          <a:prstGeom prst="rect">
            <a:avLst/>
          </a:prstGeom>
        </p:spPr>
      </p:pic>
      <p:pic>
        <p:nvPicPr>
          <p:cNvPr id="4" name="Picture 3">
            <a:extLst>
              <a:ext uri="{FF2B5EF4-FFF2-40B4-BE49-F238E27FC236}">
                <a16:creationId xmlns:a16="http://schemas.microsoft.com/office/drawing/2014/main" id="{C72F3E3D-1F7A-EA8C-492F-5FE0FFB122F6}"/>
              </a:ext>
            </a:extLst>
          </p:cNvPr>
          <p:cNvPicPr>
            <a:picLocks noChangeAspect="1"/>
          </p:cNvPicPr>
          <p:nvPr/>
        </p:nvPicPr>
        <p:blipFill>
          <a:blip r:embed="rId4"/>
          <a:stretch>
            <a:fillRect/>
          </a:stretch>
        </p:blipFill>
        <p:spPr>
          <a:xfrm>
            <a:off x="416600" y="1962508"/>
            <a:ext cx="7464491" cy="2410927"/>
          </a:xfrm>
          <a:prstGeom prst="rect">
            <a:avLst/>
          </a:prstGeom>
        </p:spPr>
      </p:pic>
      <p:pic>
        <p:nvPicPr>
          <p:cNvPr id="6" name="Picture 5">
            <a:extLst>
              <a:ext uri="{FF2B5EF4-FFF2-40B4-BE49-F238E27FC236}">
                <a16:creationId xmlns:a16="http://schemas.microsoft.com/office/drawing/2014/main" id="{9363AAEB-7AB1-D9B4-8F1B-BC3339EE090F}"/>
              </a:ext>
            </a:extLst>
          </p:cNvPr>
          <p:cNvPicPr>
            <a:picLocks noChangeAspect="1"/>
          </p:cNvPicPr>
          <p:nvPr/>
        </p:nvPicPr>
        <p:blipFill>
          <a:blip r:embed="rId5"/>
          <a:stretch>
            <a:fillRect/>
          </a:stretch>
        </p:blipFill>
        <p:spPr>
          <a:xfrm>
            <a:off x="419650" y="4256745"/>
            <a:ext cx="7461441" cy="2418685"/>
          </a:xfrm>
          <a:prstGeom prst="rect">
            <a:avLst/>
          </a:prstGeom>
        </p:spPr>
      </p:pic>
      <p:sp>
        <p:nvSpPr>
          <p:cNvPr id="5" name="TextBox 4">
            <a:extLst>
              <a:ext uri="{FF2B5EF4-FFF2-40B4-BE49-F238E27FC236}">
                <a16:creationId xmlns:a16="http://schemas.microsoft.com/office/drawing/2014/main" id="{0B34AD6E-28FC-5125-427B-E22BF44410A5}"/>
              </a:ext>
            </a:extLst>
          </p:cNvPr>
          <p:cNvSpPr txBox="1"/>
          <p:nvPr/>
        </p:nvSpPr>
        <p:spPr>
          <a:xfrm>
            <a:off x="339498" y="772884"/>
            <a:ext cx="7543800" cy="942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ircularXX"/>
              </a:rPr>
              <a:t>Canadians do want the federal government to play a larger role in public education; the CTF/FCE will continue to advocate for the NACE so that many of these issues can be supported federally. </a:t>
            </a:r>
            <a:endParaRPr lang="en-US" dirty="0"/>
          </a:p>
        </p:txBody>
      </p:sp>
    </p:spTree>
    <p:extLst>
      <p:ext uri="{BB962C8B-B14F-4D97-AF65-F5344CB8AC3E}">
        <p14:creationId xmlns:p14="http://schemas.microsoft.com/office/powerpoint/2010/main" val="242624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40401" y="89097"/>
            <a:ext cx="7472300" cy="730410"/>
          </a:xfrm>
        </p:spPr>
        <p:txBody>
          <a:bodyPr vert="horz" lIns="91440" tIns="45720" rIns="91440" bIns="45720" rtlCol="0">
            <a:noAutofit/>
          </a:bodyPr>
          <a:lstStyle/>
          <a:p>
            <a:pPr>
              <a:lnSpc>
                <a:spcPct val="90000"/>
              </a:lnSpc>
            </a:pPr>
            <a:r>
              <a:rPr lang="en-US" sz="2000" b="1" kern="1200" dirty="0">
                <a:latin typeface="Circular Std Medium" panose="020B0604020101010102" pitchFamily="34" charset="0"/>
                <a:cs typeface="Circular Std Medium" panose="020B0604020101010102" pitchFamily="34" charset="0"/>
              </a:rPr>
              <a:t>The following are some ways the federal government can play a role in public education in Canada. For each, would you…</a:t>
            </a: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1"/>
          </p:nvPr>
        </p:nvSpPr>
        <p:spPr>
          <a:xfrm>
            <a:off x="334957" y="1047751"/>
            <a:ext cx="7380874" cy="1333141"/>
          </a:xfrm>
        </p:spPr>
        <p:txBody>
          <a:bodyPr vert="horz" lIns="91440" tIns="45720" rIns="91440" bIns="45720" rtlCol="0">
            <a:normAutofit/>
          </a:bodyPr>
          <a:lstStyle/>
          <a:p>
            <a:pPr>
              <a:lnSpc>
                <a:spcPct val="100000"/>
              </a:lnSpc>
            </a:pPr>
            <a:r>
              <a:rPr lang="en-US" dirty="0">
                <a:latin typeface="CircularXX" panose="020B0504010101010104" pitchFamily="34" charset="0"/>
                <a:cs typeface="CircularXX" panose="020B0504010101010104" pitchFamily="34" charset="0"/>
              </a:rPr>
              <a:t>This is generally how all Canadians feel even when you look at previous federal vote. </a:t>
            </a:r>
          </a:p>
        </p:txBody>
      </p:sp>
      <p:pic>
        <p:nvPicPr>
          <p:cNvPr id="8" name="Picture 7" descr="A black rectangle with a black background&#10;&#10;Description automatically generated with low confidence">
            <a:extLst>
              <a:ext uri="{FF2B5EF4-FFF2-40B4-BE49-F238E27FC236}">
                <a16:creationId xmlns:a16="http://schemas.microsoft.com/office/drawing/2014/main" id="{956574DB-97EA-998B-BFFD-235A45DE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46" y="5546037"/>
            <a:ext cx="842354" cy="940488"/>
          </a:xfrm>
          <a:prstGeom prst="rect">
            <a:avLst/>
          </a:prstGeom>
        </p:spPr>
      </p:pic>
      <p:pic>
        <p:nvPicPr>
          <p:cNvPr id="11" name="Picture 10">
            <a:extLst>
              <a:ext uri="{FF2B5EF4-FFF2-40B4-BE49-F238E27FC236}">
                <a16:creationId xmlns:a16="http://schemas.microsoft.com/office/drawing/2014/main" id="{ECCBC487-72C1-ECB0-7BD9-F12F837B38C8}"/>
              </a:ext>
            </a:extLst>
          </p:cNvPr>
          <p:cNvPicPr>
            <a:picLocks noChangeAspect="1"/>
          </p:cNvPicPr>
          <p:nvPr/>
        </p:nvPicPr>
        <p:blipFill>
          <a:blip r:embed="rId4"/>
          <a:stretch>
            <a:fillRect/>
          </a:stretch>
        </p:blipFill>
        <p:spPr>
          <a:xfrm>
            <a:off x="334957" y="2005532"/>
            <a:ext cx="8091735" cy="4033838"/>
          </a:xfrm>
          <a:prstGeom prst="rect">
            <a:avLst/>
          </a:prstGeom>
        </p:spPr>
      </p:pic>
    </p:spTree>
    <p:extLst>
      <p:ext uri="{BB962C8B-B14F-4D97-AF65-F5344CB8AC3E}">
        <p14:creationId xmlns:p14="http://schemas.microsoft.com/office/powerpoint/2010/main" val="295067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257687" y="1022350"/>
            <a:ext cx="5919373" cy="1020242"/>
          </a:xfrm>
        </p:spPr>
        <p:txBody>
          <a:bodyPr vert="horz" lIns="91440" tIns="45720" rIns="91440" bIns="45720" rtlCol="0" anchor="b">
            <a:normAutofit/>
          </a:bodyPr>
          <a:lstStyle/>
          <a:p>
            <a:pPr>
              <a:lnSpc>
                <a:spcPct val="90000"/>
              </a:lnSpc>
            </a:pPr>
            <a:r>
              <a:rPr lang="en-US" sz="2800" b="1" kern="1200" dirty="0">
                <a:latin typeface="Circular Std Bold" panose="020B0804020101010102" pitchFamily="34" charset="0"/>
                <a:cs typeface="Circular Std Bold" panose="020B0804020101010102" pitchFamily="34" charset="0"/>
              </a:rPr>
              <a:t>In closing… </a:t>
            </a:r>
            <a:endParaRPr lang="en-US" sz="1800" b="1" kern="1200" dirty="0">
              <a:solidFill>
                <a:schemeClr val="tx1">
                  <a:lumMod val="75000"/>
                  <a:lumOff val="25000"/>
                </a:schemeClr>
              </a:solidFill>
              <a:latin typeface="Circular Std Bold" panose="020B0804020101010102" pitchFamily="34" charset="0"/>
              <a:cs typeface="Circular Std Bold" panose="020B0804020101010102" pitchFamily="34" charset="0"/>
            </a:endParaRP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1"/>
          </p:nvPr>
        </p:nvSpPr>
        <p:spPr>
          <a:xfrm>
            <a:off x="257687" y="2255425"/>
            <a:ext cx="6523117" cy="3992975"/>
          </a:xfrm>
        </p:spPr>
        <p:txBody>
          <a:bodyPr vert="horz" lIns="91440" tIns="45720" rIns="91440" bIns="45720" rtlCol="0" anchor="t">
            <a:normAutofit/>
          </a:bodyPr>
          <a:lstStyle/>
          <a:p>
            <a:r>
              <a:rPr lang="en-US" sz="2400" dirty="0">
                <a:latin typeface="CircularXX"/>
                <a:cs typeface="CircularXX" panose="020B0504010101010104" pitchFamily="34" charset="0"/>
              </a:rPr>
              <a:t>If you’d like more information on the polling the CTF/FCE conducted contact Mark Garcia.</a:t>
            </a:r>
          </a:p>
          <a:p>
            <a:r>
              <a:rPr lang="en-US" sz="2400" dirty="0">
                <a:latin typeface="CircularXX"/>
                <a:cs typeface="CircularXX" panose="020B0504010101010104" pitchFamily="34" charset="0"/>
              </a:rPr>
              <a:t>The survey results have a few minor changes to be made by Abacus before distribution (aesthetic changes) but we will share this with members in confidence. </a:t>
            </a:r>
            <a:endParaRPr lang="en-US" sz="2400" dirty="0">
              <a:latin typeface="CircularXX" panose="020B0504010101010104" pitchFamily="34" charset="0"/>
              <a:cs typeface="CircularXX" panose="020B0504010101010104" pitchFamily="34" charset="0"/>
            </a:endParaRPr>
          </a:p>
          <a:p>
            <a:endParaRPr lang="en-US" sz="2400" dirty="0">
              <a:latin typeface="CircularXX" panose="020B0504010101010104" pitchFamily="34" charset="0"/>
              <a:cs typeface="CircularXX" panose="020B0504010101010104" pitchFamily="34" charset="0"/>
            </a:endParaRPr>
          </a:p>
          <a:p>
            <a:r>
              <a:rPr lang="en-US" sz="2400" dirty="0">
                <a:latin typeface="CircularXX" panose="020B0504010101010104" pitchFamily="34" charset="0"/>
                <a:cs typeface="CircularXX" panose="020B0504010101010104" pitchFamily="34" charset="0"/>
              </a:rPr>
              <a:t>Questions? </a:t>
            </a:r>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A black rectangle with a black background&#10;&#10;Description automatically generated with low confidence">
            <a:extLst>
              <a:ext uri="{FF2B5EF4-FFF2-40B4-BE49-F238E27FC236}">
                <a16:creationId xmlns:a16="http://schemas.microsoft.com/office/drawing/2014/main" id="{EC21B1B1-AD8B-3892-993F-AEAF282B0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98" y="5396623"/>
            <a:ext cx="842354" cy="940488"/>
          </a:xfrm>
          <a:prstGeom prst="rect">
            <a:avLst/>
          </a:prstGeom>
        </p:spPr>
      </p:pic>
    </p:spTree>
    <p:extLst>
      <p:ext uri="{BB962C8B-B14F-4D97-AF65-F5344CB8AC3E}">
        <p14:creationId xmlns:p14="http://schemas.microsoft.com/office/powerpoint/2010/main" val="282387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7588-6CAC-F090-836D-5950C573D5D8}"/>
              </a:ext>
            </a:extLst>
          </p:cNvPr>
          <p:cNvSpPr>
            <a:spLocks noGrp="1"/>
          </p:cNvSpPr>
          <p:nvPr>
            <p:ph type="title"/>
          </p:nvPr>
        </p:nvSpPr>
        <p:spPr>
          <a:xfrm>
            <a:off x="344556" y="780641"/>
            <a:ext cx="10972800" cy="1325563"/>
          </a:xfrm>
        </p:spPr>
        <p:txBody>
          <a:bodyPr/>
          <a:lstStyle/>
          <a:p>
            <a:r>
              <a:rPr lang="en-CA" dirty="0">
                <a:latin typeface="Circular Std Black" panose="020B0A04020101010102" pitchFamily="34" charset="0"/>
                <a:cs typeface="Circular Std Black" panose="020B0A04020101010102" pitchFamily="34" charset="0"/>
              </a:rPr>
              <a:t>Methodology</a:t>
            </a:r>
          </a:p>
        </p:txBody>
      </p:sp>
      <p:sp>
        <p:nvSpPr>
          <p:cNvPr id="3" name="Content Placeholder 2">
            <a:extLst>
              <a:ext uri="{FF2B5EF4-FFF2-40B4-BE49-F238E27FC236}">
                <a16:creationId xmlns:a16="http://schemas.microsoft.com/office/drawing/2014/main" id="{30D5A78C-1566-3183-4CBD-46C415C5E532}"/>
              </a:ext>
            </a:extLst>
          </p:cNvPr>
          <p:cNvSpPr>
            <a:spLocks noGrp="1"/>
          </p:cNvSpPr>
          <p:nvPr>
            <p:ph idx="1"/>
          </p:nvPr>
        </p:nvSpPr>
        <p:spPr>
          <a:xfrm>
            <a:off x="125896" y="2106204"/>
            <a:ext cx="7129669" cy="4194012"/>
          </a:xfrm>
        </p:spPr>
        <p:txBody>
          <a:bodyPr>
            <a:normAutofit/>
          </a:bodyPr>
          <a:lstStyle/>
          <a:p>
            <a:pPr marL="201168" lvl="1" indent="0" algn="just">
              <a:buNone/>
            </a:pPr>
            <a:r>
              <a:rPr lang="en-CA" sz="2000" b="1" dirty="0">
                <a:solidFill>
                  <a:schemeClr val="tx1"/>
                </a:solidFill>
                <a:latin typeface="CircularXX" panose="020B0504010101010104" pitchFamily="34" charset="0"/>
                <a:cs typeface="CircularXX" panose="020B0504010101010104" pitchFamily="34" charset="0"/>
              </a:rPr>
              <a:t>2375 Canadians were polled aged 18 and over from November 25 to December 11, 2022. The margin of error was +/- 2.0%. </a:t>
            </a:r>
          </a:p>
        </p:txBody>
      </p:sp>
    </p:spTree>
    <p:extLst>
      <p:ext uri="{BB962C8B-B14F-4D97-AF65-F5344CB8AC3E}">
        <p14:creationId xmlns:p14="http://schemas.microsoft.com/office/powerpoint/2010/main" val="364453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ircle&#10;&#10;Description automatically generated with low confidence">
            <a:extLst>
              <a:ext uri="{FF2B5EF4-FFF2-40B4-BE49-F238E27FC236}">
                <a16:creationId xmlns:a16="http://schemas.microsoft.com/office/drawing/2014/main" id="{E2C8D5A3-0261-2253-566A-62F185DEA0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2001" cy="6857990"/>
          </a:xfrm>
          <a:prstGeom prst="rect">
            <a:avLst/>
          </a:prstGeom>
          <a:solidFill>
            <a:srgbClr val="8F9093"/>
          </a:solidFill>
        </p:spPr>
      </p:pic>
      <p:sp>
        <p:nvSpPr>
          <p:cNvPr id="2" name="Title 1">
            <a:extLst>
              <a:ext uri="{FF2B5EF4-FFF2-40B4-BE49-F238E27FC236}">
                <a16:creationId xmlns:a16="http://schemas.microsoft.com/office/drawing/2014/main" id="{C4C37C85-148D-444B-083F-7D0E9C18FC92}"/>
              </a:ext>
            </a:extLst>
          </p:cNvPr>
          <p:cNvSpPr>
            <a:spLocks noGrp="1"/>
          </p:cNvSpPr>
          <p:nvPr>
            <p:ph type="ctrTitle" idx="4294967295"/>
          </p:nvPr>
        </p:nvSpPr>
        <p:spPr>
          <a:xfrm>
            <a:off x="527569" y="945081"/>
            <a:ext cx="6457950" cy="1360797"/>
          </a:xfrm>
        </p:spPr>
        <p:txBody>
          <a:bodyPr vert="horz" lIns="91440" tIns="45720" rIns="91440" bIns="45720" rtlCol="0">
            <a:normAutofit fontScale="90000"/>
          </a:bodyPr>
          <a:lstStyle/>
          <a:p>
            <a:pPr>
              <a:lnSpc>
                <a:spcPct val="90000"/>
              </a:lnSpc>
            </a:pPr>
            <a:r>
              <a:rPr lang="en-US" b="1" kern="1200" dirty="0">
                <a:latin typeface="Circular Std Medium" panose="020B0604020101010102" pitchFamily="34" charset="0"/>
                <a:cs typeface="Circular Std Medium" panose="020B0604020101010102" pitchFamily="34" charset="0"/>
              </a:rPr>
              <a:t>How do people feel about teachers’ unions? </a:t>
            </a:r>
            <a:br>
              <a:rPr lang="en-US" b="1" kern="1200" dirty="0">
                <a:latin typeface="Circular Std Medium" panose="020B0604020101010102" pitchFamily="34" charset="0"/>
                <a:cs typeface="Circular Std Medium" panose="020B0604020101010102" pitchFamily="34" charset="0"/>
              </a:rPr>
            </a:br>
            <a:br>
              <a:rPr lang="en-US" b="1" kern="1200" dirty="0">
                <a:latin typeface="Circular Std Medium" panose="020B0604020101010102" pitchFamily="34" charset="0"/>
                <a:cs typeface="Circular Std Medium" panose="020B0604020101010102" pitchFamily="34" charset="0"/>
              </a:rPr>
            </a:br>
            <a:endParaRPr lang="en-US" b="1" kern="1200" dirty="0">
              <a:latin typeface="Circular Std Medium" panose="020B0604020101010102" pitchFamily="34" charset="0"/>
              <a:cs typeface="Circular Std Medium" panose="020B0604020101010102" pitchFamily="34" charset="0"/>
            </a:endParaRP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4294967295"/>
          </p:nvPr>
        </p:nvSpPr>
        <p:spPr>
          <a:xfrm>
            <a:off x="527569" y="2305878"/>
            <a:ext cx="7649156" cy="3039913"/>
          </a:xfrm>
        </p:spPr>
        <p:txBody>
          <a:bodyPr vert="horz" lIns="91440" tIns="45720" rIns="91440" bIns="45720" rtlCol="0">
            <a:normAutofit fontScale="92500" lnSpcReduction="20000"/>
          </a:bodyPr>
          <a:lstStyle/>
          <a:p>
            <a:pPr marL="0" indent="0">
              <a:lnSpc>
                <a:spcPct val="100000"/>
              </a:lnSpc>
              <a:buClrTx/>
              <a:buNone/>
            </a:pPr>
            <a:endParaRPr lang="en-US" sz="1800" b="1" dirty="0">
              <a:latin typeface="CircularXX" panose="020B0504010101010104" pitchFamily="34" charset="0"/>
              <a:cs typeface="CircularXX" panose="020B0504010101010104" pitchFamily="34" charset="0"/>
            </a:endParaRPr>
          </a:p>
          <a:p>
            <a:pPr marL="0" indent="0">
              <a:lnSpc>
                <a:spcPct val="100000"/>
              </a:lnSpc>
              <a:buClrTx/>
              <a:buNone/>
            </a:pPr>
            <a:r>
              <a:rPr lang="en-US" sz="1800" b="1" dirty="0">
                <a:latin typeface="CircularXX" panose="020B0504010101010104" pitchFamily="34" charset="0"/>
                <a:cs typeface="CircularXX" panose="020B0504010101010104" pitchFamily="34" charset="0"/>
              </a:rPr>
              <a:t>38% of Canadians have a positive view of teachers’ unions;</a:t>
            </a:r>
          </a:p>
          <a:p>
            <a:pPr marL="0" indent="0">
              <a:lnSpc>
                <a:spcPct val="100000"/>
              </a:lnSpc>
              <a:buClrTx/>
              <a:buNone/>
            </a:pPr>
            <a:endParaRPr lang="en-US" sz="1800" b="1" dirty="0">
              <a:latin typeface="CircularXX" panose="020B0504010101010104" pitchFamily="34" charset="0"/>
              <a:cs typeface="CircularXX" panose="020B0504010101010104" pitchFamily="34" charset="0"/>
            </a:endParaRPr>
          </a:p>
          <a:p>
            <a:pPr marL="0" indent="0">
              <a:lnSpc>
                <a:spcPct val="100000"/>
              </a:lnSpc>
              <a:buClrTx/>
              <a:buNone/>
            </a:pPr>
            <a:r>
              <a:rPr lang="en-US" sz="1800" b="1" dirty="0">
                <a:latin typeface="CircularXX" panose="020B0504010101010104" pitchFamily="34" charset="0"/>
                <a:cs typeface="CircularXX" panose="020B0504010101010104" pitchFamily="34" charset="0"/>
              </a:rPr>
              <a:t>28% neutral;</a:t>
            </a:r>
          </a:p>
          <a:p>
            <a:pPr marL="0" indent="0">
              <a:lnSpc>
                <a:spcPct val="100000"/>
              </a:lnSpc>
              <a:buClrTx/>
              <a:buNone/>
            </a:pPr>
            <a:endParaRPr lang="en-US" sz="1800" b="1" dirty="0">
              <a:latin typeface="CircularXX" panose="020B0504010101010104" pitchFamily="34" charset="0"/>
              <a:cs typeface="CircularXX" panose="020B0504010101010104" pitchFamily="34" charset="0"/>
            </a:endParaRPr>
          </a:p>
          <a:p>
            <a:pPr marL="0" indent="0">
              <a:lnSpc>
                <a:spcPct val="100000"/>
              </a:lnSpc>
              <a:buClrTx/>
              <a:buNone/>
            </a:pPr>
            <a:r>
              <a:rPr lang="en-US" sz="1800" b="1" dirty="0">
                <a:latin typeface="CircularXX" panose="020B0504010101010104" pitchFamily="34" charset="0"/>
                <a:cs typeface="CircularXX" panose="020B0504010101010104" pitchFamily="34" charset="0"/>
              </a:rPr>
              <a:t>22% negative. </a:t>
            </a:r>
          </a:p>
          <a:p>
            <a:pPr marL="0" indent="0">
              <a:lnSpc>
                <a:spcPct val="100000"/>
              </a:lnSpc>
              <a:buClrTx/>
              <a:buNone/>
            </a:pPr>
            <a:endParaRPr lang="en-US" sz="1800" b="1"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r>
              <a:rPr lang="en-US" sz="400" dirty="0">
                <a:latin typeface="CircularXX" panose="020B0504010101010104" pitchFamily="34" charset="0"/>
                <a:cs typeface="CircularXX" panose="020B0504010101010104" pitchFamily="34" charset="0"/>
              </a:rPr>
              <a:t> </a:t>
            </a:r>
          </a:p>
        </p:txBody>
      </p:sp>
    </p:spTree>
    <p:extLst>
      <p:ext uri="{BB962C8B-B14F-4D97-AF65-F5344CB8AC3E}">
        <p14:creationId xmlns:p14="http://schemas.microsoft.com/office/powerpoint/2010/main" val="19013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498622" y="455538"/>
            <a:ext cx="7060836" cy="2197910"/>
          </a:xfrm>
        </p:spPr>
        <p:txBody>
          <a:bodyPr vert="horz" lIns="91440" tIns="45720" rIns="91440" bIns="45720" rtlCol="0" anchor="t">
            <a:normAutofit/>
          </a:bodyPr>
          <a:lstStyle/>
          <a:p>
            <a:pPr>
              <a:lnSpc>
                <a:spcPct val="90000"/>
              </a:lnSpc>
            </a:pPr>
            <a:r>
              <a:rPr lang="en-US" sz="3200" b="1" dirty="0">
                <a:latin typeface="Circular Std Medium" panose="020B0604020101010102" pitchFamily="34" charset="0"/>
                <a:cs typeface="Circular Std Medium" panose="020B0604020101010102" pitchFamily="34" charset="0"/>
              </a:rPr>
              <a:t>Canadians’ Impressions of Teachers’ Unions - Disaggregated</a:t>
            </a:r>
            <a:endParaRPr lang="en-US" sz="2400" b="1" kern="1200" dirty="0">
              <a:latin typeface="Circular Std Medium" panose="020B0604020101010102" pitchFamily="34" charset="0"/>
              <a:cs typeface="Circular Std Medium" panose="020B0604020101010102" pitchFamily="34" charset="0"/>
            </a:endParaRPr>
          </a:p>
        </p:txBody>
      </p:sp>
      <p:pic>
        <p:nvPicPr>
          <p:cNvPr id="4" name="Picture 3" descr="A black rectangle with a black background&#10;&#10;Description automatically generated with low confidence">
            <a:extLst>
              <a:ext uri="{FF2B5EF4-FFF2-40B4-BE49-F238E27FC236}">
                <a16:creationId xmlns:a16="http://schemas.microsoft.com/office/drawing/2014/main" id="{8B158D16-A970-778E-2CD2-ECB38A93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998" y="5530134"/>
            <a:ext cx="842354" cy="940488"/>
          </a:xfrm>
          <a:prstGeom prst="rect">
            <a:avLst/>
          </a:prstGeom>
        </p:spPr>
      </p:pic>
      <p:sp>
        <p:nvSpPr>
          <p:cNvPr id="6" name="Subtitle 5">
            <a:extLst>
              <a:ext uri="{FF2B5EF4-FFF2-40B4-BE49-F238E27FC236}">
                <a16:creationId xmlns:a16="http://schemas.microsoft.com/office/drawing/2014/main" id="{F90E4B49-2709-9F7E-D263-49570CB04485}"/>
              </a:ext>
            </a:extLst>
          </p:cNvPr>
          <p:cNvSpPr>
            <a:spLocks noGrp="1"/>
          </p:cNvSpPr>
          <p:nvPr>
            <p:ph type="subTitle" idx="1"/>
          </p:nvPr>
        </p:nvSpPr>
        <p:spPr>
          <a:xfrm>
            <a:off x="3498622" y="5530134"/>
            <a:ext cx="8327676" cy="1164580"/>
          </a:xfrm>
        </p:spPr>
        <p:txBody>
          <a:bodyPr/>
          <a:lstStyle/>
          <a:p>
            <a:r>
              <a:rPr lang="en-CA" sz="2000" dirty="0">
                <a:solidFill>
                  <a:schemeClr val="tx1"/>
                </a:solidFill>
                <a:latin typeface="CircularXX" panose="020B0504010101010104" pitchFamily="34" charset="0"/>
                <a:cs typeface="CircularXX" panose="020B0504010101010104" pitchFamily="34" charset="0"/>
              </a:rPr>
              <a:t>When we look for outliers, the best indicator of supporting teachers’ unions is previous federal vote. CPC voters do not like teachers’ unions. </a:t>
            </a:r>
          </a:p>
        </p:txBody>
      </p:sp>
      <p:pic>
        <p:nvPicPr>
          <p:cNvPr id="9" name="Picture 8">
            <a:extLst>
              <a:ext uri="{FF2B5EF4-FFF2-40B4-BE49-F238E27FC236}">
                <a16:creationId xmlns:a16="http://schemas.microsoft.com/office/drawing/2014/main" id="{56EE5D7C-D3F4-CA4C-CECC-3C8E70515DFC}"/>
              </a:ext>
            </a:extLst>
          </p:cNvPr>
          <p:cNvPicPr>
            <a:picLocks noChangeAspect="1"/>
          </p:cNvPicPr>
          <p:nvPr/>
        </p:nvPicPr>
        <p:blipFill>
          <a:blip r:embed="rId4"/>
          <a:stretch>
            <a:fillRect/>
          </a:stretch>
        </p:blipFill>
        <p:spPr>
          <a:xfrm>
            <a:off x="3498623" y="1554493"/>
            <a:ext cx="8327676" cy="3897788"/>
          </a:xfrm>
          <a:prstGeom prst="rect">
            <a:avLst/>
          </a:prstGeom>
        </p:spPr>
      </p:pic>
    </p:spTree>
    <p:extLst>
      <p:ext uri="{BB962C8B-B14F-4D97-AF65-F5344CB8AC3E}">
        <p14:creationId xmlns:p14="http://schemas.microsoft.com/office/powerpoint/2010/main" val="175569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496043" y="328225"/>
            <a:ext cx="5178552" cy="662375"/>
          </a:xfrm>
        </p:spPr>
        <p:txBody>
          <a:bodyPr vert="horz" lIns="91440" tIns="45720" rIns="91440" bIns="45720" rtlCol="0">
            <a:normAutofit fontScale="90000"/>
          </a:bodyPr>
          <a:lstStyle/>
          <a:p>
            <a:pPr>
              <a:lnSpc>
                <a:spcPct val="90000"/>
              </a:lnSpc>
            </a:pPr>
            <a:r>
              <a:rPr lang="en-US" sz="3200" b="1" kern="1200" dirty="0">
                <a:latin typeface="Circular Std Medium" panose="020B0604020101010102" pitchFamily="34" charset="0"/>
                <a:cs typeface="Circular Std Medium" panose="020B0604020101010102" pitchFamily="34" charset="0"/>
              </a:rPr>
              <a:t>Feelings about teachers vs. other stakeholders.</a:t>
            </a: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1"/>
          </p:nvPr>
        </p:nvSpPr>
        <p:spPr>
          <a:xfrm>
            <a:off x="496043" y="990600"/>
            <a:ext cx="7627749" cy="1574664"/>
          </a:xfrm>
        </p:spPr>
        <p:txBody>
          <a:bodyPr vert="horz" lIns="91440" tIns="45720" rIns="91440" bIns="45720" rtlCol="0">
            <a:normAutofit fontScale="85000" lnSpcReduction="20000"/>
          </a:bodyPr>
          <a:lstStyle/>
          <a:p>
            <a:pPr>
              <a:lnSpc>
                <a:spcPct val="100000"/>
              </a:lnSpc>
            </a:pPr>
            <a:r>
              <a:rPr lang="en-US" sz="2400" dirty="0">
                <a:latin typeface="CircularXX" panose="020B0504010101010104" pitchFamily="34" charset="0"/>
                <a:cs typeface="CircularXX" panose="020B0504010101010104" pitchFamily="34" charset="0"/>
              </a:rPr>
              <a:t>Canadians had a net positive view of teachers of +50, this drops significantly to +16 for Teachers’ Unions and School Boards. </a:t>
            </a:r>
          </a:p>
          <a:p>
            <a:pPr>
              <a:lnSpc>
                <a:spcPct val="100000"/>
              </a:lnSpc>
            </a:pPr>
            <a:r>
              <a:rPr lang="en-US" sz="2400" dirty="0">
                <a:latin typeface="CircularXX" panose="020B0504010101010104" pitchFamily="34" charset="0"/>
                <a:cs typeface="CircularXX" panose="020B0504010101010104" pitchFamily="34" charset="0"/>
              </a:rPr>
              <a:t>This reaffirms something we already knew. Your members are the best asset and humanizing the profession as much as possible will help us in our advocacy efforts. </a:t>
            </a:r>
          </a:p>
        </p:txBody>
      </p:sp>
      <p:pic>
        <p:nvPicPr>
          <p:cNvPr id="8" name="Picture 7" descr="A black rectangle with a black background&#10;&#10;Description automatically generated with low confidence">
            <a:extLst>
              <a:ext uri="{FF2B5EF4-FFF2-40B4-BE49-F238E27FC236}">
                <a16:creationId xmlns:a16="http://schemas.microsoft.com/office/drawing/2014/main" id="{956574DB-97EA-998B-BFFD-235A45DE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46" y="5546037"/>
            <a:ext cx="842354" cy="940488"/>
          </a:xfrm>
          <a:prstGeom prst="rect">
            <a:avLst/>
          </a:prstGeom>
        </p:spPr>
      </p:pic>
      <p:pic>
        <p:nvPicPr>
          <p:cNvPr id="4" name="Picture 3">
            <a:extLst>
              <a:ext uri="{FF2B5EF4-FFF2-40B4-BE49-F238E27FC236}">
                <a16:creationId xmlns:a16="http://schemas.microsoft.com/office/drawing/2014/main" id="{53BD35C3-A774-A07D-406A-8ABDE7D72DDC}"/>
              </a:ext>
            </a:extLst>
          </p:cNvPr>
          <p:cNvPicPr>
            <a:picLocks noChangeAspect="1"/>
          </p:cNvPicPr>
          <p:nvPr/>
        </p:nvPicPr>
        <p:blipFill>
          <a:blip r:embed="rId4"/>
          <a:stretch>
            <a:fillRect/>
          </a:stretch>
        </p:blipFill>
        <p:spPr>
          <a:xfrm>
            <a:off x="990454" y="2565264"/>
            <a:ext cx="6638925" cy="3221639"/>
          </a:xfrm>
          <a:prstGeom prst="rect">
            <a:avLst/>
          </a:prstGeom>
        </p:spPr>
      </p:pic>
    </p:spTree>
    <p:extLst>
      <p:ext uri="{BB962C8B-B14F-4D97-AF65-F5344CB8AC3E}">
        <p14:creationId xmlns:p14="http://schemas.microsoft.com/office/powerpoint/2010/main" val="400698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ircle&#10;&#10;Description automatically generated with low confidence">
            <a:extLst>
              <a:ext uri="{FF2B5EF4-FFF2-40B4-BE49-F238E27FC236}">
                <a16:creationId xmlns:a16="http://schemas.microsoft.com/office/drawing/2014/main" id="{E2C8D5A3-0261-2253-566A-62F185DEA09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0"/>
            <a:ext cx="12192001" cy="6857990"/>
          </a:xfrm>
          <a:prstGeom prst="rect">
            <a:avLst/>
          </a:prstGeom>
          <a:solidFill>
            <a:srgbClr val="8F9093"/>
          </a:solidFill>
        </p:spPr>
      </p:pic>
      <p:sp>
        <p:nvSpPr>
          <p:cNvPr id="2" name="Title 1">
            <a:extLst>
              <a:ext uri="{FF2B5EF4-FFF2-40B4-BE49-F238E27FC236}">
                <a16:creationId xmlns:a16="http://schemas.microsoft.com/office/drawing/2014/main" id="{C4C37C85-148D-444B-083F-7D0E9C18FC92}"/>
              </a:ext>
            </a:extLst>
          </p:cNvPr>
          <p:cNvSpPr>
            <a:spLocks noGrp="1"/>
          </p:cNvSpPr>
          <p:nvPr>
            <p:ph type="ctrTitle" idx="4294967295"/>
          </p:nvPr>
        </p:nvSpPr>
        <p:spPr>
          <a:xfrm>
            <a:off x="527569" y="945081"/>
            <a:ext cx="6457950" cy="1360797"/>
          </a:xfrm>
        </p:spPr>
        <p:txBody>
          <a:bodyPr vert="horz" lIns="91440" tIns="45720" rIns="91440" bIns="45720" rtlCol="0">
            <a:normAutofit fontScale="90000"/>
          </a:bodyPr>
          <a:lstStyle/>
          <a:p>
            <a:pPr>
              <a:lnSpc>
                <a:spcPct val="90000"/>
              </a:lnSpc>
            </a:pPr>
            <a:r>
              <a:rPr lang="en-US" b="1" kern="1200" dirty="0">
                <a:latin typeface="Circular Std Medium" panose="020B0604020101010102" pitchFamily="34" charset="0"/>
                <a:cs typeface="Circular Std Medium" panose="020B0604020101010102" pitchFamily="34" charset="0"/>
              </a:rPr>
              <a:t>How important are the following issues to you? </a:t>
            </a:r>
            <a:br>
              <a:rPr lang="en-US" b="1" kern="1200" dirty="0">
                <a:latin typeface="Circular Std Medium" panose="020B0604020101010102" pitchFamily="34" charset="0"/>
                <a:cs typeface="Circular Std Medium" panose="020B0604020101010102" pitchFamily="34" charset="0"/>
              </a:rPr>
            </a:br>
            <a:br>
              <a:rPr lang="en-US" b="1" kern="1200" dirty="0">
                <a:latin typeface="Circular Std Medium" panose="020B0604020101010102" pitchFamily="34" charset="0"/>
                <a:cs typeface="Circular Std Medium" panose="020B0604020101010102" pitchFamily="34" charset="0"/>
              </a:rPr>
            </a:br>
            <a:endParaRPr lang="en-US" b="1" kern="1200" dirty="0">
              <a:latin typeface="Circular Std Medium" panose="020B0604020101010102" pitchFamily="34" charset="0"/>
              <a:cs typeface="Circular Std Medium" panose="020B0604020101010102" pitchFamily="34" charset="0"/>
            </a:endParaRP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4294967295"/>
          </p:nvPr>
        </p:nvSpPr>
        <p:spPr>
          <a:xfrm>
            <a:off x="527569" y="1625479"/>
            <a:ext cx="7649156" cy="3039913"/>
          </a:xfrm>
        </p:spPr>
        <p:txBody>
          <a:bodyPr vert="horz" lIns="91440" tIns="45720" rIns="91440" bIns="45720" rtlCol="0">
            <a:normAutofit/>
          </a:bodyPr>
          <a:lstStyle/>
          <a:p>
            <a:pPr marL="0" indent="0">
              <a:lnSpc>
                <a:spcPct val="100000"/>
              </a:lnSpc>
              <a:buNone/>
            </a:pPr>
            <a:r>
              <a:rPr lang="en-US" sz="1800" dirty="0">
                <a:solidFill>
                  <a:schemeClr val="tx1"/>
                </a:solidFill>
                <a:latin typeface="CircularXX" panose="020B0504010101010104" pitchFamily="34" charset="0"/>
                <a:cs typeface="CircularXX" panose="020B0504010101010104" pitchFamily="34" charset="0"/>
              </a:rPr>
              <a:t>94% of Canadians felt that equitable access to quality education for all children and youth across Canada was either somewhat important (27%) or very important (67%).</a:t>
            </a:r>
          </a:p>
          <a:p>
            <a:pPr marL="0" indent="0">
              <a:lnSpc>
                <a:spcPct val="100000"/>
              </a:lnSpc>
              <a:buClrTx/>
              <a:buNone/>
            </a:pPr>
            <a:endParaRPr lang="en-US" sz="1800" b="1"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r>
              <a:rPr lang="en-US" sz="400" dirty="0">
                <a:latin typeface="CircularXX" panose="020B0504010101010104" pitchFamily="34" charset="0"/>
                <a:cs typeface="CircularXX" panose="020B0504010101010104" pitchFamily="34" charset="0"/>
              </a:rPr>
              <a:t> </a:t>
            </a:r>
          </a:p>
        </p:txBody>
      </p:sp>
      <p:pic>
        <p:nvPicPr>
          <p:cNvPr id="5" name="Picture 4">
            <a:extLst>
              <a:ext uri="{FF2B5EF4-FFF2-40B4-BE49-F238E27FC236}">
                <a16:creationId xmlns:a16="http://schemas.microsoft.com/office/drawing/2014/main" id="{353F1E59-24B3-30E2-4F41-5CDF4E85BEE1}"/>
              </a:ext>
            </a:extLst>
          </p:cNvPr>
          <p:cNvPicPr>
            <a:picLocks noChangeAspect="1"/>
          </p:cNvPicPr>
          <p:nvPr/>
        </p:nvPicPr>
        <p:blipFill>
          <a:blip r:embed="rId4"/>
          <a:stretch>
            <a:fillRect/>
          </a:stretch>
        </p:blipFill>
        <p:spPr>
          <a:xfrm>
            <a:off x="527569" y="2632930"/>
            <a:ext cx="6823795" cy="3838385"/>
          </a:xfrm>
          <a:prstGeom prst="rect">
            <a:avLst/>
          </a:prstGeom>
        </p:spPr>
      </p:pic>
    </p:spTree>
    <p:extLst>
      <p:ext uri="{BB962C8B-B14F-4D97-AF65-F5344CB8AC3E}">
        <p14:creationId xmlns:p14="http://schemas.microsoft.com/office/powerpoint/2010/main" val="2929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3498622" y="455538"/>
            <a:ext cx="7060836" cy="1398443"/>
          </a:xfrm>
        </p:spPr>
        <p:txBody>
          <a:bodyPr vert="horz" lIns="91440" tIns="45720" rIns="91440" bIns="45720" rtlCol="0" anchor="t">
            <a:normAutofit fontScale="90000"/>
          </a:bodyPr>
          <a:lstStyle/>
          <a:p>
            <a:pPr>
              <a:lnSpc>
                <a:spcPct val="90000"/>
              </a:lnSpc>
            </a:pPr>
            <a:r>
              <a:rPr lang="en-US" sz="3200" b="1" dirty="0">
                <a:latin typeface="Circular Std Medium" panose="020B0604020101010102" pitchFamily="34" charset="0"/>
                <a:cs typeface="Circular Std Medium" panose="020B0604020101010102" pitchFamily="34" charset="0"/>
              </a:rPr>
              <a:t>Thinking about the public education system in your area how would you rate the following?</a:t>
            </a:r>
          </a:p>
        </p:txBody>
      </p:sp>
      <p:pic>
        <p:nvPicPr>
          <p:cNvPr id="4" name="Picture 3" descr="A black rectangle with a black background&#10;&#10;Description automatically generated with low confidence">
            <a:extLst>
              <a:ext uri="{FF2B5EF4-FFF2-40B4-BE49-F238E27FC236}">
                <a16:creationId xmlns:a16="http://schemas.microsoft.com/office/drawing/2014/main" id="{8B158D16-A970-778E-2CD2-ECB38A93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998" y="5530134"/>
            <a:ext cx="842354" cy="940488"/>
          </a:xfrm>
          <a:prstGeom prst="rect">
            <a:avLst/>
          </a:prstGeom>
        </p:spPr>
      </p:pic>
      <p:sp>
        <p:nvSpPr>
          <p:cNvPr id="6" name="Subtitle 5">
            <a:extLst>
              <a:ext uri="{FF2B5EF4-FFF2-40B4-BE49-F238E27FC236}">
                <a16:creationId xmlns:a16="http://schemas.microsoft.com/office/drawing/2014/main" id="{F90E4B49-2709-9F7E-D263-49570CB04485}"/>
              </a:ext>
            </a:extLst>
          </p:cNvPr>
          <p:cNvSpPr>
            <a:spLocks noGrp="1"/>
          </p:cNvSpPr>
          <p:nvPr>
            <p:ph type="subTitle" idx="1"/>
          </p:nvPr>
        </p:nvSpPr>
        <p:spPr>
          <a:xfrm>
            <a:off x="3498622" y="5888332"/>
            <a:ext cx="8327676" cy="1164580"/>
          </a:xfrm>
        </p:spPr>
        <p:txBody>
          <a:bodyPr/>
          <a:lstStyle/>
          <a:p>
            <a:r>
              <a:rPr lang="en-US" sz="2000" dirty="0">
                <a:solidFill>
                  <a:schemeClr val="tx1"/>
                </a:solidFill>
                <a:latin typeface="CircularXX" panose="020B0504010101010104" pitchFamily="34" charset="0"/>
                <a:cs typeface="CircularXX" panose="020B0504010101010104" pitchFamily="34" charset="0"/>
              </a:rPr>
              <a:t>Mental health supports for students are most in need of improvement according to Canadians. </a:t>
            </a:r>
            <a:endParaRPr lang="en-CA" sz="2000" dirty="0">
              <a:solidFill>
                <a:schemeClr val="tx1"/>
              </a:solidFill>
              <a:latin typeface="CircularXX" panose="020B0504010101010104" pitchFamily="34" charset="0"/>
              <a:cs typeface="CircularXX" panose="020B0504010101010104" pitchFamily="34" charset="0"/>
            </a:endParaRPr>
          </a:p>
        </p:txBody>
      </p:sp>
      <p:pic>
        <p:nvPicPr>
          <p:cNvPr id="3" name="Picture 2">
            <a:extLst>
              <a:ext uri="{FF2B5EF4-FFF2-40B4-BE49-F238E27FC236}">
                <a16:creationId xmlns:a16="http://schemas.microsoft.com/office/drawing/2014/main" id="{46F3A85B-033C-8368-0E10-E562B5A77328}"/>
              </a:ext>
            </a:extLst>
          </p:cNvPr>
          <p:cNvPicPr>
            <a:picLocks noChangeAspect="1"/>
          </p:cNvPicPr>
          <p:nvPr/>
        </p:nvPicPr>
        <p:blipFill>
          <a:blip r:embed="rId4"/>
          <a:stretch>
            <a:fillRect/>
          </a:stretch>
        </p:blipFill>
        <p:spPr>
          <a:xfrm>
            <a:off x="3498622" y="1853981"/>
            <a:ext cx="6635978" cy="3917276"/>
          </a:xfrm>
          <a:prstGeom prst="rect">
            <a:avLst/>
          </a:prstGeom>
        </p:spPr>
      </p:pic>
    </p:spTree>
    <p:extLst>
      <p:ext uri="{BB962C8B-B14F-4D97-AF65-F5344CB8AC3E}">
        <p14:creationId xmlns:p14="http://schemas.microsoft.com/office/powerpoint/2010/main" val="46066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24" name="Background Fill">
            <a:extLst>
              <a:ext uri="{FF2B5EF4-FFF2-40B4-BE49-F238E27FC236}">
                <a16:creationId xmlns:a16="http://schemas.microsoft.com/office/drawing/2014/main" id="{68CA250C-CF5A-4736-9249-D6111F7C5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032274B4-B001-4088-B01D-E6999509E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37C85-148D-444B-083F-7D0E9C18FC92}"/>
              </a:ext>
            </a:extLst>
          </p:cNvPr>
          <p:cNvSpPr>
            <a:spLocks noGrp="1"/>
          </p:cNvSpPr>
          <p:nvPr>
            <p:ph type="ctrTitle"/>
          </p:nvPr>
        </p:nvSpPr>
        <p:spPr>
          <a:xfrm>
            <a:off x="612648" y="385297"/>
            <a:ext cx="6416385" cy="685800"/>
          </a:xfrm>
        </p:spPr>
        <p:txBody>
          <a:bodyPr vert="horz" lIns="91440" tIns="45720" rIns="91440" bIns="45720" rtlCol="0">
            <a:noAutofit/>
          </a:bodyPr>
          <a:lstStyle/>
          <a:p>
            <a:pPr>
              <a:lnSpc>
                <a:spcPct val="90000"/>
              </a:lnSpc>
            </a:pPr>
            <a:r>
              <a:rPr lang="en-US" sz="2000" b="1" kern="1200" dirty="0">
                <a:latin typeface="Circular Std Medium" panose="020B0604020101010102" pitchFamily="34" charset="0"/>
                <a:cs typeface="Circular Std Medium" panose="020B0604020101010102" pitchFamily="34" charset="0"/>
              </a:rPr>
              <a:t>Do you think the following is a big problem or not much of a problem in the sector? </a:t>
            </a:r>
          </a:p>
        </p:txBody>
      </p:sp>
      <p:pic>
        <p:nvPicPr>
          <p:cNvPr id="8" name="Picture 7" descr="A black rectangle with a black background&#10;&#10;Description automatically generated with low confidence">
            <a:extLst>
              <a:ext uri="{FF2B5EF4-FFF2-40B4-BE49-F238E27FC236}">
                <a16:creationId xmlns:a16="http://schemas.microsoft.com/office/drawing/2014/main" id="{956574DB-97EA-998B-BFFD-235A45DE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946" y="5546037"/>
            <a:ext cx="842354" cy="940488"/>
          </a:xfrm>
          <a:prstGeom prst="rect">
            <a:avLst/>
          </a:prstGeom>
        </p:spPr>
      </p:pic>
      <p:sp>
        <p:nvSpPr>
          <p:cNvPr id="6" name="Subtitle 5">
            <a:extLst>
              <a:ext uri="{FF2B5EF4-FFF2-40B4-BE49-F238E27FC236}">
                <a16:creationId xmlns:a16="http://schemas.microsoft.com/office/drawing/2014/main" id="{BA34DA57-FDA2-3814-E890-D824AB7791B8}"/>
              </a:ext>
            </a:extLst>
          </p:cNvPr>
          <p:cNvSpPr>
            <a:spLocks noGrp="1"/>
          </p:cNvSpPr>
          <p:nvPr>
            <p:ph type="subTitle" idx="1"/>
          </p:nvPr>
        </p:nvSpPr>
        <p:spPr>
          <a:xfrm>
            <a:off x="609600" y="5779355"/>
            <a:ext cx="10969752" cy="473851"/>
          </a:xfrm>
        </p:spPr>
        <p:txBody>
          <a:bodyPr/>
          <a:lstStyle/>
          <a:p>
            <a:r>
              <a:rPr lang="en-US" dirty="0">
                <a:latin typeface="CircularXX" panose="020B0504010101010104" pitchFamily="34" charset="0"/>
                <a:cs typeface="CircularXX" panose="020B0504010101010104" pitchFamily="34" charset="0"/>
              </a:rPr>
              <a:t>Canadians understand that there are problems facing teachers. </a:t>
            </a:r>
          </a:p>
          <a:p>
            <a:endParaRPr lang="en-CA" dirty="0"/>
          </a:p>
        </p:txBody>
      </p:sp>
      <p:pic>
        <p:nvPicPr>
          <p:cNvPr id="7" name="Picture 6">
            <a:extLst>
              <a:ext uri="{FF2B5EF4-FFF2-40B4-BE49-F238E27FC236}">
                <a16:creationId xmlns:a16="http://schemas.microsoft.com/office/drawing/2014/main" id="{8DE7CF1C-171D-39A2-8488-565A31E51C1C}"/>
              </a:ext>
            </a:extLst>
          </p:cNvPr>
          <p:cNvPicPr>
            <a:picLocks noChangeAspect="1"/>
          </p:cNvPicPr>
          <p:nvPr/>
        </p:nvPicPr>
        <p:blipFill>
          <a:blip r:embed="rId4"/>
          <a:stretch>
            <a:fillRect/>
          </a:stretch>
        </p:blipFill>
        <p:spPr>
          <a:xfrm>
            <a:off x="612648" y="1237653"/>
            <a:ext cx="6735209" cy="4308383"/>
          </a:xfrm>
          <a:prstGeom prst="rect">
            <a:avLst/>
          </a:prstGeom>
        </p:spPr>
      </p:pic>
    </p:spTree>
    <p:extLst>
      <p:ext uri="{BB962C8B-B14F-4D97-AF65-F5344CB8AC3E}">
        <p14:creationId xmlns:p14="http://schemas.microsoft.com/office/powerpoint/2010/main" val="303588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ircle&#10;&#10;Description automatically generated with low confidence">
            <a:extLst>
              <a:ext uri="{FF2B5EF4-FFF2-40B4-BE49-F238E27FC236}">
                <a16:creationId xmlns:a16="http://schemas.microsoft.com/office/drawing/2014/main" id="{E2C8D5A3-0261-2253-566A-62F185DEA09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12192001" cy="6857990"/>
          </a:xfrm>
          <a:prstGeom prst="rect">
            <a:avLst/>
          </a:prstGeom>
          <a:solidFill>
            <a:srgbClr val="8F9093"/>
          </a:solidFill>
        </p:spPr>
      </p:pic>
      <p:sp>
        <p:nvSpPr>
          <p:cNvPr id="2" name="Title 1">
            <a:extLst>
              <a:ext uri="{FF2B5EF4-FFF2-40B4-BE49-F238E27FC236}">
                <a16:creationId xmlns:a16="http://schemas.microsoft.com/office/drawing/2014/main" id="{C4C37C85-148D-444B-083F-7D0E9C18FC92}"/>
              </a:ext>
            </a:extLst>
          </p:cNvPr>
          <p:cNvSpPr>
            <a:spLocks noGrp="1"/>
          </p:cNvSpPr>
          <p:nvPr>
            <p:ph type="ctrTitle" idx="4294967295"/>
          </p:nvPr>
        </p:nvSpPr>
        <p:spPr>
          <a:xfrm>
            <a:off x="527569" y="1611086"/>
            <a:ext cx="6457950" cy="694792"/>
          </a:xfrm>
        </p:spPr>
        <p:txBody>
          <a:bodyPr vert="horz" lIns="91440" tIns="45720" rIns="91440" bIns="45720" rtlCol="0">
            <a:normAutofit fontScale="90000"/>
          </a:bodyPr>
          <a:lstStyle/>
          <a:p>
            <a:pPr>
              <a:lnSpc>
                <a:spcPct val="90000"/>
              </a:lnSpc>
            </a:pPr>
            <a:r>
              <a:rPr lang="en-US" b="1" kern="1200" dirty="0">
                <a:latin typeface="Circular Std Medium" panose="020B0604020101010102" pitchFamily="34" charset="0"/>
                <a:cs typeface="Circular Std Medium" panose="020B0604020101010102" pitchFamily="34" charset="0"/>
              </a:rPr>
              <a:t>Are teachers’ unions important? </a:t>
            </a:r>
            <a:br>
              <a:rPr lang="en-US" b="1" kern="1200" dirty="0">
                <a:latin typeface="Circular Std Medium" panose="020B0604020101010102" pitchFamily="34" charset="0"/>
                <a:cs typeface="Circular Std Medium" panose="020B0604020101010102" pitchFamily="34" charset="0"/>
              </a:rPr>
            </a:br>
            <a:br>
              <a:rPr lang="en-US" b="1" kern="1200" dirty="0">
                <a:latin typeface="Circular Std Medium" panose="020B0604020101010102" pitchFamily="34" charset="0"/>
                <a:cs typeface="Circular Std Medium" panose="020B0604020101010102" pitchFamily="34" charset="0"/>
              </a:rPr>
            </a:br>
            <a:br>
              <a:rPr lang="en-US" b="1" kern="1200" dirty="0">
                <a:latin typeface="Circular Std Medium" panose="020B0604020101010102" pitchFamily="34" charset="0"/>
                <a:cs typeface="Circular Std Medium" panose="020B0604020101010102" pitchFamily="34" charset="0"/>
              </a:rPr>
            </a:br>
            <a:endParaRPr lang="en-US" b="1" kern="1200" dirty="0">
              <a:latin typeface="Circular Std Medium" panose="020B0604020101010102" pitchFamily="34" charset="0"/>
              <a:cs typeface="Circular Std Medium" panose="020B0604020101010102" pitchFamily="34" charset="0"/>
            </a:endParaRPr>
          </a:p>
        </p:txBody>
      </p:sp>
      <p:sp>
        <p:nvSpPr>
          <p:cNvPr id="3" name="Subtitle 2">
            <a:extLst>
              <a:ext uri="{FF2B5EF4-FFF2-40B4-BE49-F238E27FC236}">
                <a16:creationId xmlns:a16="http://schemas.microsoft.com/office/drawing/2014/main" id="{BE3ADD0D-E385-5447-5848-8FB77C4FD2F6}"/>
              </a:ext>
            </a:extLst>
          </p:cNvPr>
          <p:cNvSpPr>
            <a:spLocks noGrp="1"/>
          </p:cNvSpPr>
          <p:nvPr>
            <p:ph type="subTitle" idx="4294967295"/>
          </p:nvPr>
        </p:nvSpPr>
        <p:spPr>
          <a:xfrm>
            <a:off x="527569" y="4814966"/>
            <a:ext cx="7649156" cy="3039913"/>
          </a:xfrm>
        </p:spPr>
        <p:txBody>
          <a:bodyPr vert="horz" lIns="91440" tIns="45720" rIns="91440" bIns="45720" rtlCol="0">
            <a:normAutofit/>
          </a:bodyPr>
          <a:lstStyle/>
          <a:p>
            <a:pPr marL="0" indent="0">
              <a:lnSpc>
                <a:spcPct val="100000"/>
              </a:lnSpc>
              <a:buClrTx/>
              <a:buNone/>
            </a:pPr>
            <a:r>
              <a:rPr lang="en-US" sz="1800" dirty="0">
                <a:latin typeface="CircularXX" panose="020B0504010101010104" pitchFamily="34" charset="0"/>
                <a:cs typeface="CircularXX" panose="020B0504010101010104" pitchFamily="34" charset="0"/>
              </a:rPr>
              <a:t>70% of Canadians agree teachers’ unions are an important piece of the public education system but…</a:t>
            </a: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endParaRPr lang="en-US" sz="400" dirty="0">
              <a:latin typeface="CircularXX" panose="020B0504010101010104" pitchFamily="34" charset="0"/>
              <a:cs typeface="CircularXX" panose="020B0504010101010104" pitchFamily="34" charset="0"/>
            </a:endParaRPr>
          </a:p>
          <a:p>
            <a:pPr marL="0" indent="0">
              <a:lnSpc>
                <a:spcPct val="100000"/>
              </a:lnSpc>
              <a:buNone/>
            </a:pPr>
            <a:r>
              <a:rPr lang="en-US" sz="400" dirty="0">
                <a:latin typeface="CircularXX" panose="020B0504010101010104" pitchFamily="34" charset="0"/>
                <a:cs typeface="CircularXX" panose="020B0504010101010104" pitchFamily="34" charset="0"/>
              </a:rPr>
              <a:t> </a:t>
            </a:r>
          </a:p>
        </p:txBody>
      </p:sp>
      <p:pic>
        <p:nvPicPr>
          <p:cNvPr id="7" name="Picture 6">
            <a:extLst>
              <a:ext uri="{FF2B5EF4-FFF2-40B4-BE49-F238E27FC236}">
                <a16:creationId xmlns:a16="http://schemas.microsoft.com/office/drawing/2014/main" id="{432275BC-05A9-589D-9B0F-E54DAE8D179F}"/>
              </a:ext>
            </a:extLst>
          </p:cNvPr>
          <p:cNvPicPr>
            <a:picLocks noChangeAspect="1"/>
          </p:cNvPicPr>
          <p:nvPr/>
        </p:nvPicPr>
        <p:blipFill>
          <a:blip r:embed="rId3"/>
          <a:stretch>
            <a:fillRect/>
          </a:stretch>
        </p:blipFill>
        <p:spPr>
          <a:xfrm>
            <a:off x="527569" y="1873929"/>
            <a:ext cx="7887087" cy="2678194"/>
          </a:xfrm>
          <a:prstGeom prst="rect">
            <a:avLst/>
          </a:prstGeom>
        </p:spPr>
      </p:pic>
    </p:spTree>
    <p:extLst>
      <p:ext uri="{BB962C8B-B14F-4D97-AF65-F5344CB8AC3E}">
        <p14:creationId xmlns:p14="http://schemas.microsoft.com/office/powerpoint/2010/main" val="382779548"/>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9ec0bd3a6b14a48b9a2c8a421c9e096 xmlns="e2bc612a-9a50-4fd0-946e-96ceed73c97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68d53d79-697c-442e-9119-d9c3bdad1f5b</TermId>
        </TermInfo>
      </Terms>
    </k9ec0bd3a6b14a48b9a2c8a421c9e096>
    <TaxCatchAll xmlns="e2bc612a-9a50-4fd0-946e-96ceed73c978">
      <Value>661</Value>
      <Value>156</Value>
      <Value>658</Value>
    </TaxCatchAll>
    <Translation_x0020_Number xmlns="e2bc612a-9a50-4fd0-946e-96ceed73c978" xsi:nil="true"/>
    <k3f4e08bf768470193f73bcdabf6f92e xmlns="e2bc612a-9a50-4fd0-946e-96ceed73c978">
      <Terms xmlns="http://schemas.microsoft.com/office/infopath/2007/PartnerControls"/>
    </k3f4e08bf768470193f73bcdabf6f92e>
    <b535d6f18d494816b10611a9b4b9daaa xmlns="e2bc612a-9a50-4fd0-946e-96ceed73c978">
      <Terms xmlns="http://schemas.microsoft.com/office/infopath/2007/PartnerControls"/>
    </b535d6f18d494816b10611a9b4b9daaa>
    <cd572eee52cb44adb19cb3604849c381 xmlns="e2bc612a-9a50-4fd0-946e-96ceed73c978">
      <Terms xmlns="http://schemas.microsoft.com/office/infopath/2007/PartnerControls">
        <TermInfo xmlns="http://schemas.microsoft.com/office/infopath/2007/PartnerControls">
          <TermName xmlns="http://schemas.microsoft.com/office/infopath/2007/PartnerControls">Public Affairs</TermName>
          <TermId xmlns="http://schemas.microsoft.com/office/infopath/2007/PartnerControls">d0998431-1744-4821-8698-b8b9816c3442</TermId>
        </TermInfo>
      </Terms>
    </cd572eee52cb44adb19cb3604849c381>
    <_dlc_DocId xmlns="e2bc612a-9a50-4fd0-946e-96ceed73c978">CFSRX33ZHSVT-1437635852-4890</_dlc_DocId>
    <_dlc_DocIdUrl xmlns="e2bc612a-9a50-4fd0-946e-96ceed73c978">
      <Url>https://intranet.ctf-fce.ca/teams/Governance/_layouts/15/DocIdRedir.aspx?ID=CFSRX33ZHSVT-1437635852-4890</Url>
      <Description>CFSRX33ZHSVT-1437635852-4890</Description>
    </_dlc_DocIdUrl>
    <Notes0 xmlns="b532448e-c697-4a76-91d5-8cb58b8fdcd0" xsi:nil="true"/>
    <Meeting_x0020_Date xmlns="b532448e-c697-4a76-91d5-8cb58b8fdcd0">2023-04-04T04:00:00+00:00</Meeting_x0020_Date>
    <l2b2a91897784126b8885895d03876bb xmlns="e2bc612a-9a50-4fd0-946e-96ceed73c978">
      <Terms xmlns="http://schemas.microsoft.com/office/infopath/2007/PartnerControls">
        <TermInfo xmlns="http://schemas.microsoft.com/office/infopath/2007/PartnerControls">
          <TermName xmlns="http://schemas.microsoft.com/office/infopath/2007/PartnerControls">Scripts/Screens</TermName>
          <TermId xmlns="http://schemas.microsoft.com/office/infopath/2007/PartnerControls">ce98faaf-c3df-4741-8e33-919c7d34092e</TermId>
        </TermInfo>
      </Terms>
    </l2b2a91897784126b8885895d03876bb>
    <Document_x0020_status xmlns="b532448e-c697-4a76-91d5-8cb58b8fdcd0">Current</Document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CTF Document" ma:contentTypeID="0x01010089F20948D3FCDB47A4F9E1B52020BE8F00C0B7721C1FE9F4419A0F2AABD37745FE" ma:contentTypeVersion="13" ma:contentTypeDescription="" ma:contentTypeScope="" ma:versionID="88d4329dd323c407f594d0816d3c85a9">
  <xsd:schema xmlns:xsd="http://www.w3.org/2001/XMLSchema" xmlns:xs="http://www.w3.org/2001/XMLSchema" xmlns:p="http://schemas.microsoft.com/office/2006/metadata/properties" xmlns:ns2="e2bc612a-9a50-4fd0-946e-96ceed73c978" xmlns:ns3="b532448e-c697-4a76-91d5-8cb58b8fdcd0" xmlns:ns4="7a5c8f8d-bf55-489d-845f-ebe7efb85854" targetNamespace="http://schemas.microsoft.com/office/2006/metadata/properties" ma:root="true" ma:fieldsID="37c5d8c88a1d6f8193bcf163ec29a77b" ns2:_="" ns3:_="" ns4:_="">
    <xsd:import namespace="e2bc612a-9a50-4fd0-946e-96ceed73c978"/>
    <xsd:import namespace="b532448e-c697-4a76-91d5-8cb58b8fdcd0"/>
    <xsd:import namespace="7a5c8f8d-bf55-489d-845f-ebe7efb85854"/>
    <xsd:element name="properties">
      <xsd:complexType>
        <xsd:sequence>
          <xsd:element name="documentManagement">
            <xsd:complexType>
              <xsd:all>
                <xsd:element ref="ns2:_dlc_DocId" minOccurs="0"/>
                <xsd:element ref="ns2:_dlc_DocIdUrl" minOccurs="0"/>
                <xsd:element ref="ns2:_dlc_DocIdPersistId" minOccurs="0"/>
                <xsd:element ref="ns2:b535d6f18d494816b10611a9b4b9daaa" minOccurs="0"/>
                <xsd:element ref="ns2:TaxCatchAll" minOccurs="0"/>
                <xsd:element ref="ns2:TaxCatchAllLabel" minOccurs="0"/>
                <xsd:element ref="ns2:k9ec0bd3a6b14a48b9a2c8a421c9e096" minOccurs="0"/>
                <xsd:element ref="ns2:cd572eee52cb44adb19cb3604849c381" minOccurs="0"/>
                <xsd:element ref="ns2:Translation_x0020_Number" minOccurs="0"/>
                <xsd:element ref="ns2:k3f4e08bf768470193f73bcdabf6f92e" minOccurs="0"/>
                <xsd:element ref="ns3:Notes0" minOccurs="0"/>
                <xsd:element ref="ns2:l2b2a91897784126b8885895d03876bb" minOccurs="0"/>
                <xsd:element ref="ns3:Meeting_x0020_Date" minOccurs="0"/>
                <xsd:element ref="ns4:SharedWithUsers" minOccurs="0"/>
                <xsd:element ref="ns3: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c612a-9a50-4fd0-946e-96ceed73c97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535d6f18d494816b10611a9b4b9daaa" ma:index="11" nillable="true" ma:taxonomy="true" ma:internalName="b535d6f18d494816b10611a9b4b9daaa" ma:taxonomyFieldName="Document_x0020_Type" ma:displayName="Document Type" ma:default="" ma:fieldId="{b535d6f1-8d49-4816-b106-11a9b4b9daaa}" ma:sspId="48d28e73-c9c0-43c1-8d4b-7e4dd3569077" ma:termSetId="242d427a-8f03-421b-9931-6e1acd86ce9c" ma:anchorId="7aab723d-c02a-49e3-b4ac-a92f64283560" ma:open="false" ma:isKeyword="false">
      <xsd:complexType>
        <xsd:sequence>
          <xsd:element ref="pc:Terms" minOccurs="0" maxOccurs="1"/>
        </xsd:sequence>
      </xsd:complexType>
    </xsd:element>
    <xsd:element name="TaxCatchAll" ma:index="12" nillable="true" ma:displayName="Taxonomy Catch All Column" ma:description="" ma:hidden="true" ma:list="{bafcd6b5-836e-4eb5-98aa-cc5f3502af1f}" ma:internalName="TaxCatchAll" ma:showField="CatchAllData" ma:web="e2bc612a-9a50-4fd0-946e-96ceed73c97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bafcd6b5-836e-4eb5-98aa-cc5f3502af1f}" ma:internalName="TaxCatchAllLabel" ma:readOnly="true" ma:showField="CatchAllDataLabel" ma:web="e2bc612a-9a50-4fd0-946e-96ceed73c978">
      <xsd:complexType>
        <xsd:complexContent>
          <xsd:extension base="dms:MultiChoiceLookup">
            <xsd:sequence>
              <xsd:element name="Value" type="dms:Lookup" maxOccurs="unbounded" minOccurs="0" nillable="true"/>
            </xsd:sequence>
          </xsd:extension>
        </xsd:complexContent>
      </xsd:complexType>
    </xsd:element>
    <xsd:element name="k9ec0bd3a6b14a48b9a2c8a421c9e096" ma:index="15" nillable="true" ma:taxonomy="true" ma:internalName="k9ec0bd3a6b14a48b9a2c8a421c9e096" ma:taxonomyFieldName="Year" ma:displayName="Year" ma:default="501;#2022|4ec65f82-4ffa-470b-a102-6819fc3c9a8c" ma:fieldId="{49ec0bd3-a6b1-4a48-b9a2-c8a421c9e096}" ma:sspId="48d28e73-c9c0-43c1-8d4b-7e4dd3569077" ma:termSetId="7e5fc5ea-5e22-4032-ab25-4bf58d349098" ma:anchorId="00000000-0000-0000-0000-000000000000" ma:open="false" ma:isKeyword="false">
      <xsd:complexType>
        <xsd:sequence>
          <xsd:element ref="pc:Terms" minOccurs="0" maxOccurs="1"/>
        </xsd:sequence>
      </xsd:complexType>
    </xsd:element>
    <xsd:element name="cd572eee52cb44adb19cb3604849c381" ma:index="17" nillable="true" ma:taxonomy="true" ma:internalName="cd572eee52cb44adb19cb3604849c381" ma:taxonomyFieldName="Business_x0020_Function" ma:displayName="Business Function" ma:default="9;#Governance|aee6f92b-fb01-4560-a1e6-66b494852df4" ma:fieldId="{cd572eee-52cb-44ad-b19c-b3604849c381}" ma:sspId="48d28e73-c9c0-43c1-8d4b-7e4dd3569077" ma:termSetId="e42ca519-386a-4d26-9b31-3621383fa979" ma:anchorId="00000000-0000-0000-0000-000000000000" ma:open="false" ma:isKeyword="false">
      <xsd:complexType>
        <xsd:sequence>
          <xsd:element ref="pc:Terms" minOccurs="0" maxOccurs="1"/>
        </xsd:sequence>
      </xsd:complexType>
    </xsd:element>
    <xsd:element name="Translation_x0020_Number" ma:index="19" nillable="true" ma:displayName="Translation Number" ma:internalName="Translation_x0020_Number">
      <xsd:simpleType>
        <xsd:restriction base="dms:Text">
          <xsd:maxLength value="50"/>
        </xsd:restriction>
      </xsd:simpleType>
    </xsd:element>
    <xsd:element name="k3f4e08bf768470193f73bcdabf6f92e" ma:index="21" nillable="true" ma:taxonomy="true" ma:internalName="k3f4e08bf768470193f73bcdabf6f92e" ma:taxonomyFieldName="Lang" ma:displayName="Lang" ma:default="" ma:fieldId="{43f4e08b-f768-4701-93f7-3bcdabf6f92e}" ma:sspId="48d28e73-c9c0-43c1-8d4b-7e4dd3569077" ma:termSetId="04c9ad85-a7c2-4824-b42c-732ce24aa655" ma:anchorId="00000000-0000-0000-0000-000000000000" ma:open="false" ma:isKeyword="false">
      <xsd:complexType>
        <xsd:sequence>
          <xsd:element ref="pc:Terms" minOccurs="0" maxOccurs="1"/>
        </xsd:sequence>
      </xsd:complexType>
    </xsd:element>
    <xsd:element name="l2b2a91897784126b8885895d03876bb" ma:index="24" nillable="true" ma:taxonomy="true" ma:internalName="l2b2a91897784126b8885895d03876bb" ma:taxonomyFieldName="Meeting_x0020_Section" ma:displayName="Meeting Section" ma:default="" ma:fieldId="{52b2a918-9778-4126-b888-5895d03876bb}" ma:sspId="48d28e73-c9c0-43c1-8d4b-7e4dd3569077" ma:termSetId="641d178c-b183-4ecc-926b-21489125ca3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32448e-c697-4a76-91d5-8cb58b8fdcd0" elementFormDefault="qualified">
    <xsd:import namespace="http://schemas.microsoft.com/office/2006/documentManagement/types"/>
    <xsd:import namespace="http://schemas.microsoft.com/office/infopath/2007/PartnerControls"/>
    <xsd:element name="Notes0" ma:index="22" nillable="true" ma:displayName="Notes" ma:internalName="Notes0">
      <xsd:simpleType>
        <xsd:restriction base="dms:Note">
          <xsd:maxLength value="255"/>
        </xsd:restriction>
      </xsd:simpleType>
    </xsd:element>
    <xsd:element name="Meeting_x0020_Date" ma:index="25" nillable="true" ma:displayName="Meeting Date" ma:format="DateOnly" ma:internalName="Meeting_x0020_Date">
      <xsd:simpleType>
        <xsd:restriction base="dms:DateTime"/>
      </xsd:simpleType>
    </xsd:element>
    <xsd:element name="Document_x0020_status" ma:index="27" nillable="true" ma:displayName="Document status" ma:default="Current" ma:format="Dropdown" ma:internalName="Document_x0020_status">
      <xsd:simpleType>
        <xsd:restriction base="dms:Choice">
          <xsd:enumeration value="Current"/>
          <xsd:enumeration value="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7a5c8f8d-bf55-489d-845f-ebe7efb85854" elementFormDefault="qualified">
    <xsd:import namespace="http://schemas.microsoft.com/office/2006/documentManagement/types"/>
    <xsd:import namespace="http://schemas.microsoft.com/office/infopath/2007/PartnerControls"/>
    <xsd:element name="SharedWithUsers" ma:index="2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5A8FC9-B518-48F3-A5C5-23D70DD392A5}">
  <ds:schemaRefs>
    <ds:schemaRef ds:uri="http://schemas.microsoft.com/office/2006/documentManagement/types"/>
    <ds:schemaRef ds:uri="http://purl.org/dc/elements/1.1/"/>
    <ds:schemaRef ds:uri="dd1b830f-91b5-4cce-aa2e-d4ca220ee973"/>
    <ds:schemaRef ds:uri="http://schemas.microsoft.com/office/infopath/2007/PartnerControls"/>
    <ds:schemaRef ds:uri="http://www.w3.org/XML/1998/namespace"/>
    <ds:schemaRef ds:uri="2a455451-23d3-44c1-a5e8-a38f3603b55b"/>
    <ds:schemaRef ds:uri="http://schemas.openxmlformats.org/package/2006/metadata/core-properties"/>
    <ds:schemaRef ds:uri="http://purl.org/dc/terms/"/>
    <ds:schemaRef ds:uri="http://schemas.microsoft.com/office/2006/metadata/properties"/>
    <ds:schemaRef ds:uri="http://purl.org/dc/dcmitype/"/>
    <ds:schemaRef ds:uri="e2bc612a-9a50-4fd0-946e-96ceed73c978"/>
    <ds:schemaRef ds:uri="f9e827d3-b0f0-4b61-a1a4-a6d32aad6b84"/>
  </ds:schemaRefs>
</ds:datastoreItem>
</file>

<file path=customXml/itemProps2.xml><?xml version="1.0" encoding="utf-8"?>
<ds:datastoreItem xmlns:ds="http://schemas.openxmlformats.org/officeDocument/2006/customXml" ds:itemID="{9C446F8E-557D-4CB4-B2D9-F8D1E4876B76}"/>
</file>

<file path=customXml/itemProps3.xml><?xml version="1.0" encoding="utf-8"?>
<ds:datastoreItem xmlns:ds="http://schemas.openxmlformats.org/officeDocument/2006/customXml" ds:itemID="{53C73842-D9C2-4D63-B750-3E748EEA9152}">
  <ds:schemaRefs>
    <ds:schemaRef ds:uri="http://schemas.microsoft.com/sharepoint/v3/contenttype/forms"/>
  </ds:schemaRefs>
</ds:datastoreItem>
</file>

<file path=customXml/itemProps4.xml><?xml version="1.0" encoding="utf-8"?>
<ds:datastoreItem xmlns:ds="http://schemas.openxmlformats.org/officeDocument/2006/customXml" ds:itemID="{43500F6E-99A6-4AB3-BF3D-B3240BB7FF7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801</TotalTime>
  <Words>673</Words>
  <Application>Microsoft Office PowerPoint</Application>
  <PresentationFormat>Widescreen</PresentationFormat>
  <Paragraphs>67</Paragraphs>
  <Slides>16</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Avenir Next LT Pro</vt:lpstr>
      <vt:lpstr>Calibri</vt:lpstr>
      <vt:lpstr>Calibri Light</vt:lpstr>
      <vt:lpstr>Circular std</vt:lpstr>
      <vt:lpstr>Circular Std Black</vt:lpstr>
      <vt:lpstr>Circular Std Bold</vt:lpstr>
      <vt:lpstr>Circular Std Medium</vt:lpstr>
      <vt:lpstr>CircularXX</vt:lpstr>
      <vt:lpstr>Posterama</vt:lpstr>
      <vt:lpstr>SplashVTI</vt:lpstr>
      <vt:lpstr>Office Theme</vt:lpstr>
      <vt:lpstr>Board of Directors’ Meeting, April 4-5, 2023 Abacus Polling Highlights Overview Mark Garcia, Government Relations and Advocacy Coordinator  </vt:lpstr>
      <vt:lpstr>Methodology</vt:lpstr>
      <vt:lpstr>How do people feel about teachers’ unions?   </vt:lpstr>
      <vt:lpstr>Canadians’ Impressions of Teachers’ Unions - Disaggregated</vt:lpstr>
      <vt:lpstr>Feelings about teachers vs. other stakeholders.</vt:lpstr>
      <vt:lpstr>How important are the following issues to you?   </vt:lpstr>
      <vt:lpstr>Thinking about the public education system in your area how would you rate the following?</vt:lpstr>
      <vt:lpstr>Do you think the following is a big problem or not much of a problem in the sector? </vt:lpstr>
      <vt:lpstr>Are teachers’ unions important?    </vt:lpstr>
      <vt:lpstr>Are teachers’ unions important? (Cont’d)</vt:lpstr>
      <vt:lpstr>Should teachers’ unions play a role in negotiating the following? </vt:lpstr>
      <vt:lpstr>Do you agree or disagree with the following statements about unions in general?     </vt:lpstr>
      <vt:lpstr>Who did you support last time your provincial/territorial government was in negotiations with teachers’ unions?  </vt:lpstr>
      <vt:lpstr>The following are some ways the federal government can play a role in public education in Canada. For each, would you…</vt:lpstr>
      <vt:lpstr>The following are some ways the federal government can play a role in public education in Canada. For each, would you…</vt:lpstr>
      <vt:lpstr>In closing…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23-03-23 Abacus Polling Highlights Overview FINAL</dc:title>
  <dc:creator>Cassandra Hallett</dc:creator>
  <cp:lastModifiedBy>Marie-Caroline Uhel</cp:lastModifiedBy>
  <cp:revision>208</cp:revision>
  <dcterms:created xsi:type="dcterms:W3CDTF">2023-01-27T04:38:00Z</dcterms:created>
  <dcterms:modified xsi:type="dcterms:W3CDTF">2023-04-03T16:50:10Z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0x01010089F20948D3FCDB47A4F9E1B52020BE8F00C0B7721C1FE9F4419A0F2AABD37745FE</vt:lpwstr>
  </property>
  <property fmtid="{D5CDD505-2E9C-101B-9397-08002B2CF9AE}" pid="3" name="_dlc_DocIdItemGuid">
    <vt:lpwstr>998db085-6807-4615-b558-8e368d0cfac8</vt:lpwstr>
  </property>
  <property fmtid="{D5CDD505-2E9C-101B-9397-08002B2CF9AE}" pid="4" name="Lang">
    <vt:lpwstr/>
  </property>
  <property fmtid="{D5CDD505-2E9C-101B-9397-08002B2CF9AE}" pid="5" name="Year">
    <vt:lpwstr>661;#2023|68d53d79-697c-442e-9119-d9c3bdad1f5b</vt:lpwstr>
  </property>
  <property fmtid="{D5CDD505-2E9C-101B-9397-08002B2CF9AE}" pid="6" name="Document Type">
    <vt:lpwstr/>
  </property>
  <property fmtid="{D5CDD505-2E9C-101B-9397-08002B2CF9AE}" pid="7" name="Business Function">
    <vt:lpwstr>658;#Public Affairs|d0998431-1744-4821-8698-b8b9816c3442</vt:lpwstr>
  </property>
  <property fmtid="{D5CDD505-2E9C-101B-9397-08002B2CF9AE}" pid="8" name="Member1">
    <vt:lpwstr/>
  </property>
  <property fmtid="{D5CDD505-2E9C-101B-9397-08002B2CF9AE}" pid="9" name="Topic">
    <vt:lpwstr/>
  </property>
  <property fmtid="{D5CDD505-2E9C-101B-9397-08002B2CF9AE}" pid="10" name="Month">
    <vt:lpwstr/>
  </property>
  <property fmtid="{D5CDD505-2E9C-101B-9397-08002B2CF9AE}" pid="11" name="Meeting Section">
    <vt:lpwstr>156;#Scripts/Screens|ce98faaf-c3df-4741-8e33-919c7d34092e</vt:lpwstr>
  </property>
</Properties>
</file>